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33" r:id="rId2"/>
    <p:sldId id="319" r:id="rId3"/>
    <p:sldId id="324" r:id="rId4"/>
    <p:sldId id="332" r:id="rId5"/>
    <p:sldId id="259" r:id="rId6"/>
    <p:sldId id="328" r:id="rId7"/>
    <p:sldId id="303" r:id="rId8"/>
    <p:sldId id="273" r:id="rId9"/>
    <p:sldId id="321" r:id="rId10"/>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24" autoAdjust="0"/>
    <p:restoredTop sz="96918" autoAdjust="0"/>
  </p:normalViewPr>
  <p:slideViewPr>
    <p:cSldViewPr snapToGrid="0">
      <p:cViewPr varScale="1">
        <p:scale>
          <a:sx n="82" d="100"/>
          <a:sy n="82" d="100"/>
        </p:scale>
        <p:origin x="907" y="58"/>
      </p:cViewPr>
      <p:guideLst/>
    </p:cSldViewPr>
  </p:slideViewPr>
  <p:outlineViewPr>
    <p:cViewPr>
      <p:scale>
        <a:sx n="33" d="100"/>
        <a:sy n="33" d="100"/>
      </p:scale>
      <p:origin x="0" y="-2875"/>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358E3E-A594-4FFB-8EAF-64F717E1A90B}"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t-EE"/>
        </a:p>
      </dgm:t>
    </dgm:pt>
    <dgm:pt modelId="{A78955A6-C0E3-42AD-92A5-2D4951C7BE95}">
      <dgm:prSet phldrT="[Tekst]"/>
      <dgm:spPr>
        <a:solidFill>
          <a:schemeClr val="accent6">
            <a:lumMod val="60000"/>
            <a:lumOff val="40000"/>
          </a:schemeClr>
        </a:solidFill>
      </dgm:spPr>
      <dgm:t>
        <a:bodyPr/>
        <a:lstStyle/>
        <a:p>
          <a:r>
            <a:rPr lang="et-EE" dirty="0">
              <a:solidFill>
                <a:schemeClr val="tx1"/>
              </a:solidFill>
            </a:rPr>
            <a:t>Ettepanekute esitamine </a:t>
          </a:r>
        </a:p>
      </dgm:t>
    </dgm:pt>
    <dgm:pt modelId="{9F4D95D2-3B24-4ADE-95D4-9D7D03C7DE60}" type="parTrans" cxnId="{234C976B-BE4D-49D4-BB97-2DF6B3311115}">
      <dgm:prSet/>
      <dgm:spPr/>
      <dgm:t>
        <a:bodyPr/>
        <a:lstStyle/>
        <a:p>
          <a:endParaRPr lang="et-EE"/>
        </a:p>
      </dgm:t>
    </dgm:pt>
    <dgm:pt modelId="{81C39175-9DB4-41D1-9D8C-442F56990AB7}" type="sibTrans" cxnId="{234C976B-BE4D-49D4-BB97-2DF6B3311115}">
      <dgm:prSet/>
      <dgm:spPr/>
      <dgm:t>
        <a:bodyPr/>
        <a:lstStyle/>
        <a:p>
          <a:endParaRPr lang="et-EE"/>
        </a:p>
      </dgm:t>
    </dgm:pt>
    <dgm:pt modelId="{3A6265B8-DE50-4BBD-B0D3-9E510BA4D880}">
      <dgm:prSet phldrT="[Tekst]"/>
      <dgm:spPr>
        <a:solidFill>
          <a:schemeClr val="accent6">
            <a:lumMod val="20000"/>
            <a:lumOff val="80000"/>
            <a:alpha val="90000"/>
          </a:schemeClr>
        </a:solidFill>
      </dgm:spPr>
      <dgm:t>
        <a:bodyPr/>
        <a:lstStyle/>
        <a:p>
          <a:r>
            <a:rPr lang="et-EE" dirty="0">
              <a:solidFill>
                <a:schemeClr val="tx1"/>
              </a:solidFill>
            </a:rPr>
            <a:t>ettepanekud esitatakse e-toetuste keskkonna kaudu oma piirkonna taotlusvooru kokkulepitud tähtajaks</a:t>
          </a:r>
        </a:p>
      </dgm:t>
    </dgm:pt>
    <dgm:pt modelId="{D59C02B6-ACD3-4518-8826-A41BB88945A1}" type="parTrans" cxnId="{CF358FFD-DA43-4645-BFAB-121E95352924}">
      <dgm:prSet/>
      <dgm:spPr/>
      <dgm:t>
        <a:bodyPr/>
        <a:lstStyle/>
        <a:p>
          <a:endParaRPr lang="et-EE"/>
        </a:p>
      </dgm:t>
    </dgm:pt>
    <dgm:pt modelId="{D5E19CEF-90CD-4706-8625-C7C6DC0BA50F}" type="sibTrans" cxnId="{CF358FFD-DA43-4645-BFAB-121E95352924}">
      <dgm:prSet/>
      <dgm:spPr/>
      <dgm:t>
        <a:bodyPr/>
        <a:lstStyle/>
        <a:p>
          <a:endParaRPr lang="et-EE"/>
        </a:p>
      </dgm:t>
    </dgm:pt>
    <dgm:pt modelId="{9BFC2805-71D8-4956-AB13-E9CA6EF2B2B2}">
      <dgm:prSet phldrT="[Tekst]"/>
      <dgm:spPr>
        <a:solidFill>
          <a:schemeClr val="accent6">
            <a:lumMod val="60000"/>
            <a:lumOff val="40000"/>
          </a:schemeClr>
        </a:solidFill>
      </dgm:spPr>
      <dgm:t>
        <a:bodyPr/>
        <a:lstStyle/>
        <a:p>
          <a:r>
            <a:rPr lang="et-EE" dirty="0">
              <a:solidFill>
                <a:schemeClr val="tx1"/>
              </a:solidFill>
            </a:rPr>
            <a:t>Ettepanekute menetlemine </a:t>
          </a:r>
          <a:endParaRPr lang="et-EE" dirty="0"/>
        </a:p>
      </dgm:t>
    </dgm:pt>
    <dgm:pt modelId="{43C53FAF-5BDA-472A-840E-CA31199147EE}" type="parTrans" cxnId="{A96B5D98-0BD9-4042-B4ED-68E5D84208CC}">
      <dgm:prSet/>
      <dgm:spPr/>
      <dgm:t>
        <a:bodyPr/>
        <a:lstStyle/>
        <a:p>
          <a:endParaRPr lang="et-EE"/>
        </a:p>
      </dgm:t>
    </dgm:pt>
    <dgm:pt modelId="{255B6122-D850-4A4B-BA49-EC0B4C672033}" type="sibTrans" cxnId="{A96B5D98-0BD9-4042-B4ED-68E5D84208CC}">
      <dgm:prSet/>
      <dgm:spPr/>
      <dgm:t>
        <a:bodyPr/>
        <a:lstStyle/>
        <a:p>
          <a:endParaRPr lang="et-EE"/>
        </a:p>
      </dgm:t>
    </dgm:pt>
    <dgm:pt modelId="{7C8812A0-4E04-4FB5-BD38-B5D24BDBA657}">
      <dgm:prSet phldrT="[Tekst]"/>
      <dgm:spPr>
        <a:solidFill>
          <a:schemeClr val="accent6">
            <a:lumMod val="20000"/>
            <a:lumOff val="80000"/>
            <a:alpha val="90000"/>
          </a:schemeClr>
        </a:solidFill>
      </dgm:spPr>
      <dgm:t>
        <a:bodyPr/>
        <a:lstStyle/>
        <a:p>
          <a:r>
            <a:rPr lang="et-EE" noProof="0" dirty="0"/>
            <a:t>vastavuskontrolli teostab RTK</a:t>
          </a:r>
        </a:p>
      </dgm:t>
    </dgm:pt>
    <dgm:pt modelId="{B945AC47-F105-4CFB-94C7-7D51B91A7B55}" type="parTrans" cxnId="{DD37DE42-E4CC-42B1-BE8B-3DEB1A474210}">
      <dgm:prSet/>
      <dgm:spPr/>
      <dgm:t>
        <a:bodyPr/>
        <a:lstStyle/>
        <a:p>
          <a:endParaRPr lang="et-EE"/>
        </a:p>
      </dgm:t>
    </dgm:pt>
    <dgm:pt modelId="{EE62B4B1-2FF3-4B60-9D74-6505B84154F6}" type="sibTrans" cxnId="{DD37DE42-E4CC-42B1-BE8B-3DEB1A474210}">
      <dgm:prSet/>
      <dgm:spPr/>
      <dgm:t>
        <a:bodyPr/>
        <a:lstStyle/>
        <a:p>
          <a:endParaRPr lang="et-EE"/>
        </a:p>
      </dgm:t>
    </dgm:pt>
    <dgm:pt modelId="{394B9D6B-A19D-4478-823B-BAF9084BD25C}">
      <dgm:prSet phldrT="[Tekst]"/>
      <dgm:spPr>
        <a:solidFill>
          <a:schemeClr val="accent6">
            <a:lumMod val="20000"/>
            <a:lumOff val="80000"/>
            <a:alpha val="90000"/>
          </a:schemeClr>
        </a:solidFill>
      </dgm:spPr>
      <dgm:t>
        <a:bodyPr/>
        <a:lstStyle/>
        <a:p>
          <a:r>
            <a:rPr lang="et-EE" noProof="0" dirty="0"/>
            <a:t>hindamisse saadetakse ainult nõuetele vastavad ettepanekud</a:t>
          </a:r>
        </a:p>
      </dgm:t>
    </dgm:pt>
    <dgm:pt modelId="{9FFB3B9C-B9B4-458F-88B9-0B04E19D2B4E}" type="parTrans" cxnId="{612F644B-BF36-42E6-A976-9B1B5E4BE5A2}">
      <dgm:prSet/>
      <dgm:spPr/>
      <dgm:t>
        <a:bodyPr/>
        <a:lstStyle/>
        <a:p>
          <a:endParaRPr lang="et-EE"/>
        </a:p>
      </dgm:t>
    </dgm:pt>
    <dgm:pt modelId="{DC16E01D-C400-46CD-9979-CA5673AAC201}" type="sibTrans" cxnId="{612F644B-BF36-42E6-A976-9B1B5E4BE5A2}">
      <dgm:prSet/>
      <dgm:spPr/>
      <dgm:t>
        <a:bodyPr/>
        <a:lstStyle/>
        <a:p>
          <a:endParaRPr lang="et-EE"/>
        </a:p>
      </dgm:t>
    </dgm:pt>
    <dgm:pt modelId="{552CA96B-BF7D-435C-9493-DE31E9A0ED59}" type="pres">
      <dgm:prSet presAssocID="{CF358E3E-A594-4FFB-8EAF-64F717E1A90B}" presName="Name0" presStyleCnt="0">
        <dgm:presLayoutVars>
          <dgm:dir/>
          <dgm:animLvl val="lvl"/>
          <dgm:resizeHandles/>
        </dgm:presLayoutVars>
      </dgm:prSet>
      <dgm:spPr/>
    </dgm:pt>
    <dgm:pt modelId="{C603002B-F804-4B35-A06E-AAE1E4324558}" type="pres">
      <dgm:prSet presAssocID="{A78955A6-C0E3-42AD-92A5-2D4951C7BE95}" presName="linNode" presStyleCnt="0"/>
      <dgm:spPr/>
    </dgm:pt>
    <dgm:pt modelId="{3C993E8A-E2AA-46FC-B5E6-BC4B6C5BE650}" type="pres">
      <dgm:prSet presAssocID="{A78955A6-C0E3-42AD-92A5-2D4951C7BE95}" presName="parentShp" presStyleLbl="node1" presStyleIdx="0" presStyleCnt="2">
        <dgm:presLayoutVars>
          <dgm:bulletEnabled val="1"/>
        </dgm:presLayoutVars>
      </dgm:prSet>
      <dgm:spPr/>
    </dgm:pt>
    <dgm:pt modelId="{DA91913C-3C1F-4A91-9A14-1EA3CFEA073B}" type="pres">
      <dgm:prSet presAssocID="{A78955A6-C0E3-42AD-92A5-2D4951C7BE95}" presName="childShp" presStyleLbl="bgAccFollowNode1" presStyleIdx="0" presStyleCnt="2">
        <dgm:presLayoutVars>
          <dgm:bulletEnabled val="1"/>
        </dgm:presLayoutVars>
      </dgm:prSet>
      <dgm:spPr/>
    </dgm:pt>
    <dgm:pt modelId="{39725CC4-871F-4391-B285-7345508AFC6E}" type="pres">
      <dgm:prSet presAssocID="{81C39175-9DB4-41D1-9D8C-442F56990AB7}" presName="spacing" presStyleCnt="0"/>
      <dgm:spPr/>
    </dgm:pt>
    <dgm:pt modelId="{67DB435F-8FF8-46D8-BA48-C9EF666537BF}" type="pres">
      <dgm:prSet presAssocID="{9BFC2805-71D8-4956-AB13-E9CA6EF2B2B2}" presName="linNode" presStyleCnt="0"/>
      <dgm:spPr/>
    </dgm:pt>
    <dgm:pt modelId="{415E853A-1627-45E3-8131-C18CAE068584}" type="pres">
      <dgm:prSet presAssocID="{9BFC2805-71D8-4956-AB13-E9CA6EF2B2B2}" presName="parentShp" presStyleLbl="node1" presStyleIdx="1" presStyleCnt="2" custScaleX="106256" custLinFactNeighborY="26">
        <dgm:presLayoutVars>
          <dgm:bulletEnabled val="1"/>
        </dgm:presLayoutVars>
      </dgm:prSet>
      <dgm:spPr/>
    </dgm:pt>
    <dgm:pt modelId="{2F1B8987-C0BD-458C-B49D-36B7B41D09A8}" type="pres">
      <dgm:prSet presAssocID="{9BFC2805-71D8-4956-AB13-E9CA6EF2B2B2}" presName="childShp" presStyleLbl="bgAccFollowNode1" presStyleIdx="1" presStyleCnt="2">
        <dgm:presLayoutVars>
          <dgm:bulletEnabled val="1"/>
        </dgm:presLayoutVars>
      </dgm:prSet>
      <dgm:spPr/>
    </dgm:pt>
  </dgm:ptLst>
  <dgm:cxnLst>
    <dgm:cxn modelId="{62E72E0D-EBC2-4657-8ED0-2873D5C10415}" type="presOf" srcId="{7C8812A0-4E04-4FB5-BD38-B5D24BDBA657}" destId="{2F1B8987-C0BD-458C-B49D-36B7B41D09A8}" srcOrd="0" destOrd="0" presId="urn:microsoft.com/office/officeart/2005/8/layout/vList6"/>
    <dgm:cxn modelId="{F7305227-DFB7-4183-B640-D0593CE259E8}" type="presOf" srcId="{CF358E3E-A594-4FFB-8EAF-64F717E1A90B}" destId="{552CA96B-BF7D-435C-9493-DE31E9A0ED59}" srcOrd="0" destOrd="0" presId="urn:microsoft.com/office/officeart/2005/8/layout/vList6"/>
    <dgm:cxn modelId="{5ED26338-FE3D-4083-9ACB-13D63B09DCE7}" type="presOf" srcId="{9BFC2805-71D8-4956-AB13-E9CA6EF2B2B2}" destId="{415E853A-1627-45E3-8131-C18CAE068584}" srcOrd="0" destOrd="0" presId="urn:microsoft.com/office/officeart/2005/8/layout/vList6"/>
    <dgm:cxn modelId="{DD37DE42-E4CC-42B1-BE8B-3DEB1A474210}" srcId="{9BFC2805-71D8-4956-AB13-E9CA6EF2B2B2}" destId="{7C8812A0-4E04-4FB5-BD38-B5D24BDBA657}" srcOrd="0" destOrd="0" parTransId="{B945AC47-F105-4CFB-94C7-7D51B91A7B55}" sibTransId="{EE62B4B1-2FF3-4B60-9D74-6505B84154F6}"/>
    <dgm:cxn modelId="{E804616A-ED0A-4843-97C0-425708B9B9A6}" type="presOf" srcId="{394B9D6B-A19D-4478-823B-BAF9084BD25C}" destId="{2F1B8987-C0BD-458C-B49D-36B7B41D09A8}" srcOrd="0" destOrd="1" presId="urn:microsoft.com/office/officeart/2005/8/layout/vList6"/>
    <dgm:cxn modelId="{612F644B-BF36-42E6-A976-9B1B5E4BE5A2}" srcId="{9BFC2805-71D8-4956-AB13-E9CA6EF2B2B2}" destId="{394B9D6B-A19D-4478-823B-BAF9084BD25C}" srcOrd="1" destOrd="0" parTransId="{9FFB3B9C-B9B4-458F-88B9-0B04E19D2B4E}" sibTransId="{DC16E01D-C400-46CD-9979-CA5673AAC201}"/>
    <dgm:cxn modelId="{234C976B-BE4D-49D4-BB97-2DF6B3311115}" srcId="{CF358E3E-A594-4FFB-8EAF-64F717E1A90B}" destId="{A78955A6-C0E3-42AD-92A5-2D4951C7BE95}" srcOrd="0" destOrd="0" parTransId="{9F4D95D2-3B24-4ADE-95D4-9D7D03C7DE60}" sibTransId="{81C39175-9DB4-41D1-9D8C-442F56990AB7}"/>
    <dgm:cxn modelId="{46BEE16B-5C26-42DA-97A2-896D1C4BF646}" type="presOf" srcId="{A78955A6-C0E3-42AD-92A5-2D4951C7BE95}" destId="{3C993E8A-E2AA-46FC-B5E6-BC4B6C5BE650}" srcOrd="0" destOrd="0" presId="urn:microsoft.com/office/officeart/2005/8/layout/vList6"/>
    <dgm:cxn modelId="{A96B5D98-0BD9-4042-B4ED-68E5D84208CC}" srcId="{CF358E3E-A594-4FFB-8EAF-64F717E1A90B}" destId="{9BFC2805-71D8-4956-AB13-E9CA6EF2B2B2}" srcOrd="1" destOrd="0" parTransId="{43C53FAF-5BDA-472A-840E-CA31199147EE}" sibTransId="{255B6122-D850-4A4B-BA49-EC0B4C672033}"/>
    <dgm:cxn modelId="{F962C39C-0CEA-4448-AADD-F86EA27BE297}" type="presOf" srcId="{3A6265B8-DE50-4BBD-B0D3-9E510BA4D880}" destId="{DA91913C-3C1F-4A91-9A14-1EA3CFEA073B}" srcOrd="0" destOrd="0" presId="urn:microsoft.com/office/officeart/2005/8/layout/vList6"/>
    <dgm:cxn modelId="{CF358FFD-DA43-4645-BFAB-121E95352924}" srcId="{A78955A6-C0E3-42AD-92A5-2D4951C7BE95}" destId="{3A6265B8-DE50-4BBD-B0D3-9E510BA4D880}" srcOrd="0" destOrd="0" parTransId="{D59C02B6-ACD3-4518-8826-A41BB88945A1}" sibTransId="{D5E19CEF-90CD-4706-8625-C7C6DC0BA50F}"/>
    <dgm:cxn modelId="{F881F384-AF61-43FA-A5C5-85FAFFA9025A}" type="presParOf" srcId="{552CA96B-BF7D-435C-9493-DE31E9A0ED59}" destId="{C603002B-F804-4B35-A06E-AAE1E4324558}" srcOrd="0" destOrd="0" presId="urn:microsoft.com/office/officeart/2005/8/layout/vList6"/>
    <dgm:cxn modelId="{84A92658-E5C1-4F24-B1BF-2DA9209FCEAD}" type="presParOf" srcId="{C603002B-F804-4B35-A06E-AAE1E4324558}" destId="{3C993E8A-E2AA-46FC-B5E6-BC4B6C5BE650}" srcOrd="0" destOrd="0" presId="urn:microsoft.com/office/officeart/2005/8/layout/vList6"/>
    <dgm:cxn modelId="{9173EA31-D428-4A22-B15D-C6D7E3BDB3F1}" type="presParOf" srcId="{C603002B-F804-4B35-A06E-AAE1E4324558}" destId="{DA91913C-3C1F-4A91-9A14-1EA3CFEA073B}" srcOrd="1" destOrd="0" presId="urn:microsoft.com/office/officeart/2005/8/layout/vList6"/>
    <dgm:cxn modelId="{D74231AA-60A6-45F3-8F82-D402C2EFDB09}" type="presParOf" srcId="{552CA96B-BF7D-435C-9493-DE31E9A0ED59}" destId="{39725CC4-871F-4391-B285-7345508AFC6E}" srcOrd="1" destOrd="0" presId="urn:microsoft.com/office/officeart/2005/8/layout/vList6"/>
    <dgm:cxn modelId="{F56EB5FC-1AB4-4318-B7F7-437192FD6C14}" type="presParOf" srcId="{552CA96B-BF7D-435C-9493-DE31E9A0ED59}" destId="{67DB435F-8FF8-46D8-BA48-C9EF666537BF}" srcOrd="2" destOrd="0" presId="urn:microsoft.com/office/officeart/2005/8/layout/vList6"/>
    <dgm:cxn modelId="{E0776690-9B5E-42A4-AC74-FD89BE6B9FA4}" type="presParOf" srcId="{67DB435F-8FF8-46D8-BA48-C9EF666537BF}" destId="{415E853A-1627-45E3-8131-C18CAE068584}" srcOrd="0" destOrd="0" presId="urn:microsoft.com/office/officeart/2005/8/layout/vList6"/>
    <dgm:cxn modelId="{28014C8C-8B88-4077-A821-0EECDF769C3C}" type="presParOf" srcId="{67DB435F-8FF8-46D8-BA48-C9EF666537BF}" destId="{2F1B8987-C0BD-458C-B49D-36B7B41D09A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358E3E-A594-4FFB-8EAF-64F717E1A90B}"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t-EE"/>
        </a:p>
      </dgm:t>
    </dgm:pt>
    <dgm:pt modelId="{A78955A6-C0E3-42AD-92A5-2D4951C7BE95}">
      <dgm:prSet phldrT="[Tekst]"/>
      <dgm:spPr>
        <a:solidFill>
          <a:schemeClr val="accent6">
            <a:lumMod val="60000"/>
            <a:lumOff val="40000"/>
          </a:schemeClr>
        </a:solidFill>
      </dgm:spPr>
      <dgm:t>
        <a:bodyPr/>
        <a:lstStyle/>
        <a:p>
          <a:r>
            <a:rPr lang="et-EE" dirty="0">
              <a:solidFill>
                <a:schemeClr val="tx1"/>
              </a:solidFill>
            </a:rPr>
            <a:t>Ettepanekute hindamine</a:t>
          </a:r>
          <a:endParaRPr lang="et-EE" dirty="0"/>
        </a:p>
      </dgm:t>
    </dgm:pt>
    <dgm:pt modelId="{9F4D95D2-3B24-4ADE-95D4-9D7D03C7DE60}" type="parTrans" cxnId="{234C976B-BE4D-49D4-BB97-2DF6B3311115}">
      <dgm:prSet/>
      <dgm:spPr/>
      <dgm:t>
        <a:bodyPr/>
        <a:lstStyle/>
        <a:p>
          <a:endParaRPr lang="et-EE"/>
        </a:p>
      </dgm:t>
    </dgm:pt>
    <dgm:pt modelId="{81C39175-9DB4-41D1-9D8C-442F56990AB7}" type="sibTrans" cxnId="{234C976B-BE4D-49D4-BB97-2DF6B3311115}">
      <dgm:prSet/>
      <dgm:spPr/>
      <dgm:t>
        <a:bodyPr/>
        <a:lstStyle/>
        <a:p>
          <a:endParaRPr lang="et-EE"/>
        </a:p>
      </dgm:t>
    </dgm:pt>
    <dgm:pt modelId="{3A6265B8-DE50-4BBD-B0D3-9E510BA4D880}">
      <dgm:prSet phldrT="[Tekst]" custT="1"/>
      <dgm:spPr>
        <a:solidFill>
          <a:schemeClr val="accent6">
            <a:lumMod val="20000"/>
            <a:lumOff val="80000"/>
            <a:alpha val="90000"/>
          </a:schemeClr>
        </a:solidFill>
      </dgm:spPr>
      <dgm:t>
        <a:bodyPr/>
        <a:lstStyle/>
        <a:p>
          <a:r>
            <a:rPr lang="et-EE" sz="1400" dirty="0"/>
            <a:t>hindab piirkonna poolt moodustatud ja Rahandusministeeriumi kooskõlastatud hindamiskomisjon </a:t>
          </a:r>
        </a:p>
      </dgm:t>
    </dgm:pt>
    <dgm:pt modelId="{D59C02B6-ACD3-4518-8826-A41BB88945A1}" type="parTrans" cxnId="{CF358FFD-DA43-4645-BFAB-121E95352924}">
      <dgm:prSet/>
      <dgm:spPr/>
      <dgm:t>
        <a:bodyPr/>
        <a:lstStyle/>
        <a:p>
          <a:endParaRPr lang="et-EE"/>
        </a:p>
      </dgm:t>
    </dgm:pt>
    <dgm:pt modelId="{D5E19CEF-90CD-4706-8625-C7C6DC0BA50F}" type="sibTrans" cxnId="{CF358FFD-DA43-4645-BFAB-121E95352924}">
      <dgm:prSet/>
      <dgm:spPr/>
      <dgm:t>
        <a:bodyPr/>
        <a:lstStyle/>
        <a:p>
          <a:endParaRPr lang="et-EE"/>
        </a:p>
      </dgm:t>
    </dgm:pt>
    <dgm:pt modelId="{9BFC2805-71D8-4956-AB13-E9CA6EF2B2B2}">
      <dgm:prSet phldrT="[Tekst]"/>
      <dgm:spPr>
        <a:solidFill>
          <a:schemeClr val="accent6">
            <a:lumMod val="60000"/>
            <a:lumOff val="40000"/>
          </a:schemeClr>
        </a:solidFill>
      </dgm:spPr>
      <dgm:t>
        <a:bodyPr/>
        <a:lstStyle/>
        <a:p>
          <a:r>
            <a:rPr lang="et-EE" dirty="0">
              <a:solidFill>
                <a:schemeClr val="tx1"/>
              </a:solidFill>
            </a:rPr>
            <a:t>Tegevuskava koostamine</a:t>
          </a:r>
          <a:endParaRPr lang="et-EE" dirty="0"/>
        </a:p>
      </dgm:t>
    </dgm:pt>
    <dgm:pt modelId="{43C53FAF-5BDA-472A-840E-CA31199147EE}" type="parTrans" cxnId="{A96B5D98-0BD9-4042-B4ED-68E5D84208CC}">
      <dgm:prSet/>
      <dgm:spPr/>
      <dgm:t>
        <a:bodyPr/>
        <a:lstStyle/>
        <a:p>
          <a:endParaRPr lang="et-EE"/>
        </a:p>
      </dgm:t>
    </dgm:pt>
    <dgm:pt modelId="{255B6122-D850-4A4B-BA49-EC0B4C672033}" type="sibTrans" cxnId="{A96B5D98-0BD9-4042-B4ED-68E5D84208CC}">
      <dgm:prSet/>
      <dgm:spPr/>
      <dgm:t>
        <a:bodyPr/>
        <a:lstStyle/>
        <a:p>
          <a:endParaRPr lang="et-EE"/>
        </a:p>
      </dgm:t>
    </dgm:pt>
    <dgm:pt modelId="{7C8812A0-4E04-4FB5-BD38-B5D24BDBA657}">
      <dgm:prSet phldrT="[Tekst]"/>
      <dgm:spPr>
        <a:solidFill>
          <a:schemeClr val="accent6">
            <a:lumMod val="20000"/>
            <a:lumOff val="80000"/>
            <a:alpha val="90000"/>
          </a:schemeClr>
        </a:solidFill>
      </dgm:spPr>
      <dgm:t>
        <a:bodyPr/>
        <a:lstStyle/>
        <a:p>
          <a:r>
            <a:rPr lang="et-EE" dirty="0">
              <a:solidFill>
                <a:schemeClr val="tx1"/>
              </a:solidFill>
            </a:rPr>
            <a:t>Tegevuskava koostab piirkondlik hindamiskomisjon vastavalt hindamistulemustele. </a:t>
          </a:r>
          <a:endParaRPr lang="et-EE" dirty="0"/>
        </a:p>
      </dgm:t>
    </dgm:pt>
    <dgm:pt modelId="{B945AC47-F105-4CFB-94C7-7D51B91A7B55}" type="parTrans" cxnId="{DD37DE42-E4CC-42B1-BE8B-3DEB1A474210}">
      <dgm:prSet/>
      <dgm:spPr/>
      <dgm:t>
        <a:bodyPr/>
        <a:lstStyle/>
        <a:p>
          <a:endParaRPr lang="et-EE"/>
        </a:p>
      </dgm:t>
    </dgm:pt>
    <dgm:pt modelId="{EE62B4B1-2FF3-4B60-9D74-6505B84154F6}" type="sibTrans" cxnId="{DD37DE42-E4CC-42B1-BE8B-3DEB1A474210}">
      <dgm:prSet/>
      <dgm:spPr/>
      <dgm:t>
        <a:bodyPr/>
        <a:lstStyle/>
        <a:p>
          <a:endParaRPr lang="et-EE"/>
        </a:p>
      </dgm:t>
    </dgm:pt>
    <dgm:pt modelId="{2B65A01D-058E-4FCB-A455-1CBF47E5C8FB}">
      <dgm:prSet/>
      <dgm:spPr/>
      <dgm:t>
        <a:bodyPr/>
        <a:lstStyle/>
        <a:p>
          <a:r>
            <a:rPr lang="et-EE" dirty="0">
              <a:solidFill>
                <a:schemeClr val="tx1"/>
              </a:solidFill>
            </a:rPr>
            <a:t>Tegevuskava kinnitab RTK</a:t>
          </a:r>
        </a:p>
      </dgm:t>
    </dgm:pt>
    <dgm:pt modelId="{0A52F6FD-562F-4886-9EAB-7955F81F20AB}" type="parTrans" cxnId="{36CE66AC-24BD-4F0E-9514-545D3B9B6296}">
      <dgm:prSet/>
      <dgm:spPr/>
      <dgm:t>
        <a:bodyPr/>
        <a:lstStyle/>
        <a:p>
          <a:endParaRPr lang="et-EE"/>
        </a:p>
      </dgm:t>
    </dgm:pt>
    <dgm:pt modelId="{C80A95A7-524D-4395-8AD5-CB58F62B69A4}" type="sibTrans" cxnId="{36CE66AC-24BD-4F0E-9514-545D3B9B6296}">
      <dgm:prSet/>
      <dgm:spPr/>
      <dgm:t>
        <a:bodyPr/>
        <a:lstStyle/>
        <a:p>
          <a:endParaRPr lang="et-EE"/>
        </a:p>
      </dgm:t>
    </dgm:pt>
    <dgm:pt modelId="{5036113E-53BF-48F9-96AA-5C8C78361422}">
      <dgm:prSet phldrT="[Tekst]"/>
      <dgm:spPr>
        <a:solidFill>
          <a:schemeClr val="accent6">
            <a:lumMod val="20000"/>
            <a:lumOff val="80000"/>
            <a:alpha val="90000"/>
          </a:schemeClr>
        </a:solidFill>
      </dgm:spPr>
      <dgm:t>
        <a:bodyPr/>
        <a:lstStyle/>
        <a:p>
          <a:r>
            <a:rPr lang="et-EE" dirty="0">
              <a:solidFill>
                <a:schemeClr val="tx1"/>
              </a:solidFill>
            </a:rPr>
            <a:t>Tegevuskava koosneb põhi- ja reservnimekirjast. </a:t>
          </a:r>
          <a:endParaRPr lang="et-EE" dirty="0"/>
        </a:p>
      </dgm:t>
    </dgm:pt>
    <dgm:pt modelId="{15701EDF-A696-418F-A6FC-23C7FABF7552}" type="parTrans" cxnId="{7F760801-9B92-4F18-A614-60AC0A7AF31E}">
      <dgm:prSet/>
      <dgm:spPr/>
      <dgm:t>
        <a:bodyPr/>
        <a:lstStyle/>
        <a:p>
          <a:endParaRPr lang="et-EE"/>
        </a:p>
      </dgm:t>
    </dgm:pt>
    <dgm:pt modelId="{AD40DBA5-ED91-4291-841B-6BEF2EBA732D}" type="sibTrans" cxnId="{7F760801-9B92-4F18-A614-60AC0A7AF31E}">
      <dgm:prSet/>
      <dgm:spPr/>
      <dgm:t>
        <a:bodyPr/>
        <a:lstStyle/>
        <a:p>
          <a:endParaRPr lang="et-EE"/>
        </a:p>
      </dgm:t>
    </dgm:pt>
    <dgm:pt modelId="{6B2AC010-7ADC-4516-A381-827728A6C85E}">
      <dgm:prSet phldrT="[Tekst]"/>
      <dgm:spPr>
        <a:solidFill>
          <a:schemeClr val="accent6">
            <a:lumMod val="20000"/>
            <a:lumOff val="80000"/>
            <a:alpha val="90000"/>
          </a:schemeClr>
        </a:solidFill>
      </dgm:spPr>
      <dgm:t>
        <a:bodyPr/>
        <a:lstStyle/>
        <a:p>
          <a:r>
            <a:rPr lang="et-EE" dirty="0">
              <a:solidFill>
                <a:schemeClr val="tx1"/>
              </a:solidFill>
            </a:rPr>
            <a:t>Negatiivse hinde saanud projekte ei arvata tegevuskavasse. </a:t>
          </a:r>
          <a:endParaRPr lang="et-EE" dirty="0"/>
        </a:p>
      </dgm:t>
    </dgm:pt>
    <dgm:pt modelId="{C125231A-DFCB-459E-AF83-747D1EB47047}" type="parTrans" cxnId="{CAACFDEB-A605-4753-85EE-134301A1593C}">
      <dgm:prSet/>
      <dgm:spPr/>
      <dgm:t>
        <a:bodyPr/>
        <a:lstStyle/>
        <a:p>
          <a:endParaRPr lang="et-EE"/>
        </a:p>
      </dgm:t>
    </dgm:pt>
    <dgm:pt modelId="{0280BEE5-E3DF-46A1-82DA-DC414C7EA830}" type="sibTrans" cxnId="{CAACFDEB-A605-4753-85EE-134301A1593C}">
      <dgm:prSet/>
      <dgm:spPr/>
      <dgm:t>
        <a:bodyPr/>
        <a:lstStyle/>
        <a:p>
          <a:endParaRPr lang="et-EE"/>
        </a:p>
      </dgm:t>
    </dgm:pt>
    <dgm:pt modelId="{552CA96B-BF7D-435C-9493-DE31E9A0ED59}" type="pres">
      <dgm:prSet presAssocID="{CF358E3E-A594-4FFB-8EAF-64F717E1A90B}" presName="Name0" presStyleCnt="0">
        <dgm:presLayoutVars>
          <dgm:dir/>
          <dgm:animLvl val="lvl"/>
          <dgm:resizeHandles/>
        </dgm:presLayoutVars>
      </dgm:prSet>
      <dgm:spPr/>
    </dgm:pt>
    <dgm:pt modelId="{C603002B-F804-4B35-A06E-AAE1E4324558}" type="pres">
      <dgm:prSet presAssocID="{A78955A6-C0E3-42AD-92A5-2D4951C7BE95}" presName="linNode" presStyleCnt="0"/>
      <dgm:spPr/>
    </dgm:pt>
    <dgm:pt modelId="{3C993E8A-E2AA-46FC-B5E6-BC4B6C5BE650}" type="pres">
      <dgm:prSet presAssocID="{A78955A6-C0E3-42AD-92A5-2D4951C7BE95}" presName="parentShp" presStyleLbl="node1" presStyleIdx="0" presStyleCnt="2">
        <dgm:presLayoutVars>
          <dgm:bulletEnabled val="1"/>
        </dgm:presLayoutVars>
      </dgm:prSet>
      <dgm:spPr/>
    </dgm:pt>
    <dgm:pt modelId="{DA91913C-3C1F-4A91-9A14-1EA3CFEA073B}" type="pres">
      <dgm:prSet presAssocID="{A78955A6-C0E3-42AD-92A5-2D4951C7BE95}" presName="childShp" presStyleLbl="bgAccFollowNode1" presStyleIdx="0" presStyleCnt="2">
        <dgm:presLayoutVars>
          <dgm:bulletEnabled val="1"/>
        </dgm:presLayoutVars>
      </dgm:prSet>
      <dgm:spPr/>
    </dgm:pt>
    <dgm:pt modelId="{39725CC4-871F-4391-B285-7345508AFC6E}" type="pres">
      <dgm:prSet presAssocID="{81C39175-9DB4-41D1-9D8C-442F56990AB7}" presName="spacing" presStyleCnt="0"/>
      <dgm:spPr/>
    </dgm:pt>
    <dgm:pt modelId="{67DB435F-8FF8-46D8-BA48-C9EF666537BF}" type="pres">
      <dgm:prSet presAssocID="{9BFC2805-71D8-4956-AB13-E9CA6EF2B2B2}" presName="linNode" presStyleCnt="0"/>
      <dgm:spPr/>
    </dgm:pt>
    <dgm:pt modelId="{415E853A-1627-45E3-8131-C18CAE068584}" type="pres">
      <dgm:prSet presAssocID="{9BFC2805-71D8-4956-AB13-E9CA6EF2B2B2}" presName="parentShp" presStyleLbl="node1" presStyleIdx="1" presStyleCnt="2" custLinFactNeighborY="26">
        <dgm:presLayoutVars>
          <dgm:bulletEnabled val="1"/>
        </dgm:presLayoutVars>
      </dgm:prSet>
      <dgm:spPr/>
    </dgm:pt>
    <dgm:pt modelId="{2F1B8987-C0BD-458C-B49D-36B7B41D09A8}" type="pres">
      <dgm:prSet presAssocID="{9BFC2805-71D8-4956-AB13-E9CA6EF2B2B2}" presName="childShp" presStyleLbl="bgAccFollowNode1" presStyleIdx="1" presStyleCnt="2">
        <dgm:presLayoutVars>
          <dgm:bulletEnabled val="1"/>
        </dgm:presLayoutVars>
      </dgm:prSet>
      <dgm:spPr/>
    </dgm:pt>
  </dgm:ptLst>
  <dgm:cxnLst>
    <dgm:cxn modelId="{7F760801-9B92-4F18-A614-60AC0A7AF31E}" srcId="{9BFC2805-71D8-4956-AB13-E9CA6EF2B2B2}" destId="{5036113E-53BF-48F9-96AA-5C8C78361422}" srcOrd="1" destOrd="0" parTransId="{15701EDF-A696-418F-A6FC-23C7FABF7552}" sibTransId="{AD40DBA5-ED91-4291-841B-6BEF2EBA732D}"/>
    <dgm:cxn modelId="{62E72E0D-EBC2-4657-8ED0-2873D5C10415}" type="presOf" srcId="{7C8812A0-4E04-4FB5-BD38-B5D24BDBA657}" destId="{2F1B8987-C0BD-458C-B49D-36B7B41D09A8}" srcOrd="0" destOrd="0" presId="urn:microsoft.com/office/officeart/2005/8/layout/vList6"/>
    <dgm:cxn modelId="{E5C1C415-CE2E-4513-AF1E-302B9D3E5A45}" type="presOf" srcId="{2B65A01D-058E-4FCB-A455-1CBF47E5C8FB}" destId="{2F1B8987-C0BD-458C-B49D-36B7B41D09A8}" srcOrd="0" destOrd="3" presId="urn:microsoft.com/office/officeart/2005/8/layout/vList6"/>
    <dgm:cxn modelId="{F7305227-DFB7-4183-B640-D0593CE259E8}" type="presOf" srcId="{CF358E3E-A594-4FFB-8EAF-64F717E1A90B}" destId="{552CA96B-BF7D-435C-9493-DE31E9A0ED59}" srcOrd="0" destOrd="0" presId="urn:microsoft.com/office/officeart/2005/8/layout/vList6"/>
    <dgm:cxn modelId="{5ED26338-FE3D-4083-9ACB-13D63B09DCE7}" type="presOf" srcId="{9BFC2805-71D8-4956-AB13-E9CA6EF2B2B2}" destId="{415E853A-1627-45E3-8131-C18CAE068584}" srcOrd="0" destOrd="0" presId="urn:microsoft.com/office/officeart/2005/8/layout/vList6"/>
    <dgm:cxn modelId="{E590AC5C-4EDF-4EA7-BFEA-A28BDE8F1F80}" type="presOf" srcId="{6B2AC010-7ADC-4516-A381-827728A6C85E}" destId="{2F1B8987-C0BD-458C-B49D-36B7B41D09A8}" srcOrd="0" destOrd="2" presId="urn:microsoft.com/office/officeart/2005/8/layout/vList6"/>
    <dgm:cxn modelId="{DD37DE42-E4CC-42B1-BE8B-3DEB1A474210}" srcId="{9BFC2805-71D8-4956-AB13-E9CA6EF2B2B2}" destId="{7C8812A0-4E04-4FB5-BD38-B5D24BDBA657}" srcOrd="0" destOrd="0" parTransId="{B945AC47-F105-4CFB-94C7-7D51B91A7B55}" sibTransId="{EE62B4B1-2FF3-4B60-9D74-6505B84154F6}"/>
    <dgm:cxn modelId="{B2D81669-A7B4-40FB-AA9C-9380F146D679}" type="presOf" srcId="{5036113E-53BF-48F9-96AA-5C8C78361422}" destId="{2F1B8987-C0BD-458C-B49D-36B7B41D09A8}" srcOrd="0" destOrd="1" presId="urn:microsoft.com/office/officeart/2005/8/layout/vList6"/>
    <dgm:cxn modelId="{234C976B-BE4D-49D4-BB97-2DF6B3311115}" srcId="{CF358E3E-A594-4FFB-8EAF-64F717E1A90B}" destId="{A78955A6-C0E3-42AD-92A5-2D4951C7BE95}" srcOrd="0" destOrd="0" parTransId="{9F4D95D2-3B24-4ADE-95D4-9D7D03C7DE60}" sibTransId="{81C39175-9DB4-41D1-9D8C-442F56990AB7}"/>
    <dgm:cxn modelId="{46BEE16B-5C26-42DA-97A2-896D1C4BF646}" type="presOf" srcId="{A78955A6-C0E3-42AD-92A5-2D4951C7BE95}" destId="{3C993E8A-E2AA-46FC-B5E6-BC4B6C5BE650}" srcOrd="0" destOrd="0" presId="urn:microsoft.com/office/officeart/2005/8/layout/vList6"/>
    <dgm:cxn modelId="{A96B5D98-0BD9-4042-B4ED-68E5D84208CC}" srcId="{CF358E3E-A594-4FFB-8EAF-64F717E1A90B}" destId="{9BFC2805-71D8-4956-AB13-E9CA6EF2B2B2}" srcOrd="1" destOrd="0" parTransId="{43C53FAF-5BDA-472A-840E-CA31199147EE}" sibTransId="{255B6122-D850-4A4B-BA49-EC0B4C672033}"/>
    <dgm:cxn modelId="{F962C39C-0CEA-4448-AADD-F86EA27BE297}" type="presOf" srcId="{3A6265B8-DE50-4BBD-B0D3-9E510BA4D880}" destId="{DA91913C-3C1F-4A91-9A14-1EA3CFEA073B}" srcOrd="0" destOrd="0" presId="urn:microsoft.com/office/officeart/2005/8/layout/vList6"/>
    <dgm:cxn modelId="{36CE66AC-24BD-4F0E-9514-545D3B9B6296}" srcId="{9BFC2805-71D8-4956-AB13-E9CA6EF2B2B2}" destId="{2B65A01D-058E-4FCB-A455-1CBF47E5C8FB}" srcOrd="3" destOrd="0" parTransId="{0A52F6FD-562F-4886-9EAB-7955F81F20AB}" sibTransId="{C80A95A7-524D-4395-8AD5-CB58F62B69A4}"/>
    <dgm:cxn modelId="{CAACFDEB-A605-4753-85EE-134301A1593C}" srcId="{9BFC2805-71D8-4956-AB13-E9CA6EF2B2B2}" destId="{6B2AC010-7ADC-4516-A381-827728A6C85E}" srcOrd="2" destOrd="0" parTransId="{C125231A-DFCB-459E-AF83-747D1EB47047}" sibTransId="{0280BEE5-E3DF-46A1-82DA-DC414C7EA830}"/>
    <dgm:cxn modelId="{CF358FFD-DA43-4645-BFAB-121E95352924}" srcId="{A78955A6-C0E3-42AD-92A5-2D4951C7BE95}" destId="{3A6265B8-DE50-4BBD-B0D3-9E510BA4D880}" srcOrd="0" destOrd="0" parTransId="{D59C02B6-ACD3-4518-8826-A41BB88945A1}" sibTransId="{D5E19CEF-90CD-4706-8625-C7C6DC0BA50F}"/>
    <dgm:cxn modelId="{F881F384-AF61-43FA-A5C5-85FAFFA9025A}" type="presParOf" srcId="{552CA96B-BF7D-435C-9493-DE31E9A0ED59}" destId="{C603002B-F804-4B35-A06E-AAE1E4324558}" srcOrd="0" destOrd="0" presId="urn:microsoft.com/office/officeart/2005/8/layout/vList6"/>
    <dgm:cxn modelId="{84A92658-E5C1-4F24-B1BF-2DA9209FCEAD}" type="presParOf" srcId="{C603002B-F804-4B35-A06E-AAE1E4324558}" destId="{3C993E8A-E2AA-46FC-B5E6-BC4B6C5BE650}" srcOrd="0" destOrd="0" presId="urn:microsoft.com/office/officeart/2005/8/layout/vList6"/>
    <dgm:cxn modelId="{9173EA31-D428-4A22-B15D-C6D7E3BDB3F1}" type="presParOf" srcId="{C603002B-F804-4B35-A06E-AAE1E4324558}" destId="{DA91913C-3C1F-4A91-9A14-1EA3CFEA073B}" srcOrd="1" destOrd="0" presId="urn:microsoft.com/office/officeart/2005/8/layout/vList6"/>
    <dgm:cxn modelId="{D74231AA-60A6-45F3-8F82-D402C2EFDB09}" type="presParOf" srcId="{552CA96B-BF7D-435C-9493-DE31E9A0ED59}" destId="{39725CC4-871F-4391-B285-7345508AFC6E}" srcOrd="1" destOrd="0" presId="urn:microsoft.com/office/officeart/2005/8/layout/vList6"/>
    <dgm:cxn modelId="{F56EB5FC-1AB4-4318-B7F7-437192FD6C14}" type="presParOf" srcId="{552CA96B-BF7D-435C-9493-DE31E9A0ED59}" destId="{67DB435F-8FF8-46D8-BA48-C9EF666537BF}" srcOrd="2" destOrd="0" presId="urn:microsoft.com/office/officeart/2005/8/layout/vList6"/>
    <dgm:cxn modelId="{E0776690-9B5E-42A4-AC74-FD89BE6B9FA4}" type="presParOf" srcId="{67DB435F-8FF8-46D8-BA48-C9EF666537BF}" destId="{415E853A-1627-45E3-8131-C18CAE068584}" srcOrd="0" destOrd="0" presId="urn:microsoft.com/office/officeart/2005/8/layout/vList6"/>
    <dgm:cxn modelId="{28014C8C-8B88-4077-A821-0EECDF769C3C}" type="presParOf" srcId="{67DB435F-8FF8-46D8-BA48-C9EF666537BF}" destId="{2F1B8987-C0BD-458C-B49D-36B7B41D09A8}" srcOrd="1" destOrd="0" presId="urn:microsoft.com/office/officeart/2005/8/layout/vList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358E3E-A594-4FFB-8EAF-64F717E1A90B}"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t-EE"/>
        </a:p>
      </dgm:t>
    </dgm:pt>
    <dgm:pt modelId="{A78955A6-C0E3-42AD-92A5-2D4951C7BE95}">
      <dgm:prSet phldrT="[Tekst]"/>
      <dgm:spPr>
        <a:solidFill>
          <a:schemeClr val="accent6">
            <a:lumMod val="60000"/>
            <a:lumOff val="40000"/>
          </a:schemeClr>
        </a:solidFill>
      </dgm:spPr>
      <dgm:t>
        <a:bodyPr/>
        <a:lstStyle/>
        <a:p>
          <a:r>
            <a:rPr lang="et-EE" dirty="0">
              <a:solidFill>
                <a:schemeClr val="tx1"/>
              </a:solidFill>
            </a:rPr>
            <a:t>Taotluste esitamine</a:t>
          </a:r>
        </a:p>
      </dgm:t>
    </dgm:pt>
    <dgm:pt modelId="{9F4D95D2-3B24-4ADE-95D4-9D7D03C7DE60}" type="parTrans" cxnId="{234C976B-BE4D-49D4-BB97-2DF6B3311115}">
      <dgm:prSet/>
      <dgm:spPr/>
      <dgm:t>
        <a:bodyPr/>
        <a:lstStyle/>
        <a:p>
          <a:endParaRPr lang="et-EE"/>
        </a:p>
      </dgm:t>
    </dgm:pt>
    <dgm:pt modelId="{81C39175-9DB4-41D1-9D8C-442F56990AB7}" type="sibTrans" cxnId="{234C976B-BE4D-49D4-BB97-2DF6B3311115}">
      <dgm:prSet/>
      <dgm:spPr/>
      <dgm:t>
        <a:bodyPr/>
        <a:lstStyle/>
        <a:p>
          <a:endParaRPr lang="et-EE"/>
        </a:p>
      </dgm:t>
    </dgm:pt>
    <dgm:pt modelId="{3A6265B8-DE50-4BBD-B0D3-9E510BA4D880}">
      <dgm:prSet phldrT="[Tekst]"/>
      <dgm:spPr>
        <a:solidFill>
          <a:schemeClr val="accent6">
            <a:lumMod val="20000"/>
            <a:lumOff val="80000"/>
            <a:alpha val="90000"/>
          </a:schemeClr>
        </a:solidFill>
      </dgm:spPr>
      <dgm:t>
        <a:bodyPr/>
        <a:lstStyle/>
        <a:p>
          <a:r>
            <a:rPr lang="et-EE" dirty="0"/>
            <a:t>Põhinimekirja arvatud projektid esitavad taotlused hiljemalt 31.12.2025. </a:t>
          </a:r>
        </a:p>
      </dgm:t>
    </dgm:pt>
    <dgm:pt modelId="{D59C02B6-ACD3-4518-8826-A41BB88945A1}" type="parTrans" cxnId="{CF358FFD-DA43-4645-BFAB-121E95352924}">
      <dgm:prSet/>
      <dgm:spPr/>
      <dgm:t>
        <a:bodyPr/>
        <a:lstStyle/>
        <a:p>
          <a:endParaRPr lang="et-EE"/>
        </a:p>
      </dgm:t>
    </dgm:pt>
    <dgm:pt modelId="{D5E19CEF-90CD-4706-8625-C7C6DC0BA50F}" type="sibTrans" cxnId="{CF358FFD-DA43-4645-BFAB-121E95352924}">
      <dgm:prSet/>
      <dgm:spPr/>
      <dgm:t>
        <a:bodyPr/>
        <a:lstStyle/>
        <a:p>
          <a:endParaRPr lang="et-EE"/>
        </a:p>
      </dgm:t>
    </dgm:pt>
    <dgm:pt modelId="{552CA96B-BF7D-435C-9493-DE31E9A0ED59}" type="pres">
      <dgm:prSet presAssocID="{CF358E3E-A594-4FFB-8EAF-64F717E1A90B}" presName="Name0" presStyleCnt="0">
        <dgm:presLayoutVars>
          <dgm:dir/>
          <dgm:animLvl val="lvl"/>
          <dgm:resizeHandles/>
        </dgm:presLayoutVars>
      </dgm:prSet>
      <dgm:spPr/>
    </dgm:pt>
    <dgm:pt modelId="{C603002B-F804-4B35-A06E-AAE1E4324558}" type="pres">
      <dgm:prSet presAssocID="{A78955A6-C0E3-42AD-92A5-2D4951C7BE95}" presName="linNode" presStyleCnt="0"/>
      <dgm:spPr/>
    </dgm:pt>
    <dgm:pt modelId="{3C993E8A-E2AA-46FC-B5E6-BC4B6C5BE650}" type="pres">
      <dgm:prSet presAssocID="{A78955A6-C0E3-42AD-92A5-2D4951C7BE95}" presName="parentShp" presStyleLbl="node1" presStyleIdx="0" presStyleCnt="1">
        <dgm:presLayoutVars>
          <dgm:bulletEnabled val="1"/>
        </dgm:presLayoutVars>
      </dgm:prSet>
      <dgm:spPr/>
    </dgm:pt>
    <dgm:pt modelId="{DA91913C-3C1F-4A91-9A14-1EA3CFEA073B}" type="pres">
      <dgm:prSet presAssocID="{A78955A6-C0E3-42AD-92A5-2D4951C7BE95}" presName="childShp" presStyleLbl="bgAccFollowNode1" presStyleIdx="0" presStyleCnt="1" custLinFactNeighborX="0" custLinFactNeighborY="-1631">
        <dgm:presLayoutVars>
          <dgm:bulletEnabled val="1"/>
        </dgm:presLayoutVars>
      </dgm:prSet>
      <dgm:spPr/>
    </dgm:pt>
  </dgm:ptLst>
  <dgm:cxnLst>
    <dgm:cxn modelId="{F7305227-DFB7-4183-B640-D0593CE259E8}" type="presOf" srcId="{CF358E3E-A594-4FFB-8EAF-64F717E1A90B}" destId="{552CA96B-BF7D-435C-9493-DE31E9A0ED59}" srcOrd="0" destOrd="0" presId="urn:microsoft.com/office/officeart/2005/8/layout/vList6"/>
    <dgm:cxn modelId="{234C976B-BE4D-49D4-BB97-2DF6B3311115}" srcId="{CF358E3E-A594-4FFB-8EAF-64F717E1A90B}" destId="{A78955A6-C0E3-42AD-92A5-2D4951C7BE95}" srcOrd="0" destOrd="0" parTransId="{9F4D95D2-3B24-4ADE-95D4-9D7D03C7DE60}" sibTransId="{81C39175-9DB4-41D1-9D8C-442F56990AB7}"/>
    <dgm:cxn modelId="{46BEE16B-5C26-42DA-97A2-896D1C4BF646}" type="presOf" srcId="{A78955A6-C0E3-42AD-92A5-2D4951C7BE95}" destId="{3C993E8A-E2AA-46FC-B5E6-BC4B6C5BE650}" srcOrd="0" destOrd="0" presId="urn:microsoft.com/office/officeart/2005/8/layout/vList6"/>
    <dgm:cxn modelId="{F962C39C-0CEA-4448-AADD-F86EA27BE297}" type="presOf" srcId="{3A6265B8-DE50-4BBD-B0D3-9E510BA4D880}" destId="{DA91913C-3C1F-4A91-9A14-1EA3CFEA073B}" srcOrd="0" destOrd="0" presId="urn:microsoft.com/office/officeart/2005/8/layout/vList6"/>
    <dgm:cxn modelId="{CF358FFD-DA43-4645-BFAB-121E95352924}" srcId="{A78955A6-C0E3-42AD-92A5-2D4951C7BE95}" destId="{3A6265B8-DE50-4BBD-B0D3-9E510BA4D880}" srcOrd="0" destOrd="0" parTransId="{D59C02B6-ACD3-4518-8826-A41BB88945A1}" sibTransId="{D5E19CEF-90CD-4706-8625-C7C6DC0BA50F}"/>
    <dgm:cxn modelId="{F881F384-AF61-43FA-A5C5-85FAFFA9025A}" type="presParOf" srcId="{552CA96B-BF7D-435C-9493-DE31E9A0ED59}" destId="{C603002B-F804-4B35-A06E-AAE1E4324558}" srcOrd="0" destOrd="0" presId="urn:microsoft.com/office/officeart/2005/8/layout/vList6"/>
    <dgm:cxn modelId="{84A92658-E5C1-4F24-B1BF-2DA9209FCEAD}" type="presParOf" srcId="{C603002B-F804-4B35-A06E-AAE1E4324558}" destId="{3C993E8A-E2AA-46FC-B5E6-BC4B6C5BE650}" srcOrd="0" destOrd="0" presId="urn:microsoft.com/office/officeart/2005/8/layout/vList6"/>
    <dgm:cxn modelId="{9173EA31-D428-4A22-B15D-C6D7E3BDB3F1}" type="presParOf" srcId="{C603002B-F804-4B35-A06E-AAE1E4324558}" destId="{DA91913C-3C1F-4A91-9A14-1EA3CFEA073B}" srcOrd="1" destOrd="0" presId="urn:microsoft.com/office/officeart/2005/8/layout/vList6"/>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1913C-3C1F-4A91-9A14-1EA3CFEA073B}">
      <dsp:nvSpPr>
        <dsp:cNvPr id="0" name=""/>
        <dsp:cNvSpPr/>
      </dsp:nvSpPr>
      <dsp:spPr>
        <a:xfrm>
          <a:off x="3251199" y="202"/>
          <a:ext cx="4876800" cy="790067"/>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et-EE" sz="1300" kern="1200" dirty="0">
              <a:solidFill>
                <a:schemeClr val="tx1"/>
              </a:solidFill>
            </a:rPr>
            <a:t>ettepanekud esitatakse e-toetuste keskkonna kaudu oma piirkonna taotlusvooru kokkulepitud tähtajaks</a:t>
          </a:r>
        </a:p>
      </dsp:txBody>
      <dsp:txXfrm>
        <a:off x="3251199" y="98960"/>
        <a:ext cx="4580525" cy="592551"/>
      </dsp:txXfrm>
    </dsp:sp>
    <dsp:sp modelId="{3C993E8A-E2AA-46FC-B5E6-BC4B6C5BE650}">
      <dsp:nvSpPr>
        <dsp:cNvPr id="0" name=""/>
        <dsp:cNvSpPr/>
      </dsp:nvSpPr>
      <dsp:spPr>
        <a:xfrm>
          <a:off x="0" y="202"/>
          <a:ext cx="3251200" cy="790067"/>
        </a:xfrm>
        <a:prstGeom prst="round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t-EE" sz="2200" kern="1200" dirty="0">
              <a:solidFill>
                <a:schemeClr val="tx1"/>
              </a:solidFill>
            </a:rPr>
            <a:t>Ettepanekute esitamine </a:t>
          </a:r>
        </a:p>
      </dsp:txBody>
      <dsp:txXfrm>
        <a:off x="38568" y="38770"/>
        <a:ext cx="3174064" cy="712931"/>
      </dsp:txXfrm>
    </dsp:sp>
    <dsp:sp modelId="{2F1B8987-C0BD-458C-B49D-36B7B41D09A8}">
      <dsp:nvSpPr>
        <dsp:cNvPr id="0" name=""/>
        <dsp:cNvSpPr/>
      </dsp:nvSpPr>
      <dsp:spPr>
        <a:xfrm>
          <a:off x="3370258" y="869276"/>
          <a:ext cx="4757737" cy="790067"/>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t" anchorCtr="0">
          <a:noAutofit/>
        </a:bodyPr>
        <a:lstStyle/>
        <a:p>
          <a:pPr marL="114300" lvl="1" indent="-114300" algn="l" defTabSz="577850">
            <a:lnSpc>
              <a:spcPct val="90000"/>
            </a:lnSpc>
            <a:spcBef>
              <a:spcPct val="0"/>
            </a:spcBef>
            <a:spcAft>
              <a:spcPct val="15000"/>
            </a:spcAft>
            <a:buChar char="•"/>
          </a:pPr>
          <a:r>
            <a:rPr lang="et-EE" sz="1300" kern="1200" noProof="0" dirty="0"/>
            <a:t>vastavuskontrolli teostab RTK</a:t>
          </a:r>
        </a:p>
        <a:p>
          <a:pPr marL="114300" lvl="1" indent="-114300" algn="l" defTabSz="577850">
            <a:lnSpc>
              <a:spcPct val="90000"/>
            </a:lnSpc>
            <a:spcBef>
              <a:spcPct val="0"/>
            </a:spcBef>
            <a:spcAft>
              <a:spcPct val="15000"/>
            </a:spcAft>
            <a:buChar char="•"/>
          </a:pPr>
          <a:r>
            <a:rPr lang="et-EE" sz="1300" kern="1200" noProof="0" dirty="0"/>
            <a:t>hindamisse saadetakse ainult nõuetele vastavad ettepanekud</a:t>
          </a:r>
        </a:p>
      </dsp:txBody>
      <dsp:txXfrm>
        <a:off x="3370258" y="968034"/>
        <a:ext cx="4461462" cy="592551"/>
      </dsp:txXfrm>
    </dsp:sp>
    <dsp:sp modelId="{415E853A-1627-45E3-8131-C18CAE068584}">
      <dsp:nvSpPr>
        <dsp:cNvPr id="0" name=""/>
        <dsp:cNvSpPr/>
      </dsp:nvSpPr>
      <dsp:spPr>
        <a:xfrm>
          <a:off x="4" y="869479"/>
          <a:ext cx="3370254" cy="790067"/>
        </a:xfrm>
        <a:prstGeom prst="round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t-EE" sz="2200" kern="1200" dirty="0">
              <a:solidFill>
                <a:schemeClr val="tx1"/>
              </a:solidFill>
            </a:rPr>
            <a:t>Ettepanekute menetlemine </a:t>
          </a:r>
          <a:endParaRPr lang="et-EE" sz="2200" kern="1200" dirty="0"/>
        </a:p>
      </dsp:txBody>
      <dsp:txXfrm>
        <a:off x="38572" y="908047"/>
        <a:ext cx="3293118" cy="7129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1913C-3C1F-4A91-9A14-1EA3CFEA073B}">
      <dsp:nvSpPr>
        <dsp:cNvPr id="0" name=""/>
        <dsp:cNvSpPr/>
      </dsp:nvSpPr>
      <dsp:spPr>
        <a:xfrm>
          <a:off x="3251199" y="208"/>
          <a:ext cx="4876800" cy="814960"/>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t-EE" sz="1400" kern="1200" dirty="0"/>
            <a:t>hindab piirkonna poolt moodustatud ja Rahandusministeeriumi kooskõlastatud hindamiskomisjon </a:t>
          </a:r>
        </a:p>
      </dsp:txBody>
      <dsp:txXfrm>
        <a:off x="3251199" y="102078"/>
        <a:ext cx="4571190" cy="611220"/>
      </dsp:txXfrm>
    </dsp:sp>
    <dsp:sp modelId="{3C993E8A-E2AA-46FC-B5E6-BC4B6C5BE650}">
      <dsp:nvSpPr>
        <dsp:cNvPr id="0" name=""/>
        <dsp:cNvSpPr/>
      </dsp:nvSpPr>
      <dsp:spPr>
        <a:xfrm>
          <a:off x="0" y="208"/>
          <a:ext cx="3251200" cy="814960"/>
        </a:xfrm>
        <a:prstGeom prst="round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t-EE" sz="2300" kern="1200" dirty="0">
              <a:solidFill>
                <a:schemeClr val="tx1"/>
              </a:solidFill>
            </a:rPr>
            <a:t>Ettepanekute hindamine</a:t>
          </a:r>
          <a:endParaRPr lang="et-EE" sz="2300" kern="1200" dirty="0"/>
        </a:p>
      </dsp:txBody>
      <dsp:txXfrm>
        <a:off x="39783" y="39991"/>
        <a:ext cx="3171634" cy="735394"/>
      </dsp:txXfrm>
    </dsp:sp>
    <dsp:sp modelId="{2F1B8987-C0BD-458C-B49D-36B7B41D09A8}">
      <dsp:nvSpPr>
        <dsp:cNvPr id="0" name=""/>
        <dsp:cNvSpPr/>
      </dsp:nvSpPr>
      <dsp:spPr>
        <a:xfrm>
          <a:off x="3251199" y="896666"/>
          <a:ext cx="4876800" cy="814960"/>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 tIns="5715" rIns="5715" bIns="5715" numCol="1" spcCol="1270" anchor="t" anchorCtr="0">
          <a:noAutofit/>
        </a:bodyPr>
        <a:lstStyle/>
        <a:p>
          <a:pPr marL="57150" lvl="1" indent="-57150" algn="l" defTabSz="400050">
            <a:lnSpc>
              <a:spcPct val="90000"/>
            </a:lnSpc>
            <a:spcBef>
              <a:spcPct val="0"/>
            </a:spcBef>
            <a:spcAft>
              <a:spcPct val="15000"/>
            </a:spcAft>
            <a:buChar char="•"/>
          </a:pPr>
          <a:r>
            <a:rPr lang="et-EE" sz="900" kern="1200" dirty="0">
              <a:solidFill>
                <a:schemeClr val="tx1"/>
              </a:solidFill>
            </a:rPr>
            <a:t>Tegevuskava koostab piirkondlik hindamiskomisjon vastavalt hindamistulemustele. </a:t>
          </a:r>
          <a:endParaRPr lang="et-EE" sz="900" kern="1200" dirty="0"/>
        </a:p>
        <a:p>
          <a:pPr marL="57150" lvl="1" indent="-57150" algn="l" defTabSz="400050">
            <a:lnSpc>
              <a:spcPct val="90000"/>
            </a:lnSpc>
            <a:spcBef>
              <a:spcPct val="0"/>
            </a:spcBef>
            <a:spcAft>
              <a:spcPct val="15000"/>
            </a:spcAft>
            <a:buChar char="•"/>
          </a:pPr>
          <a:r>
            <a:rPr lang="et-EE" sz="900" kern="1200" dirty="0">
              <a:solidFill>
                <a:schemeClr val="tx1"/>
              </a:solidFill>
            </a:rPr>
            <a:t>Tegevuskava koosneb põhi- ja reservnimekirjast. </a:t>
          </a:r>
          <a:endParaRPr lang="et-EE" sz="900" kern="1200" dirty="0"/>
        </a:p>
        <a:p>
          <a:pPr marL="57150" lvl="1" indent="-57150" algn="l" defTabSz="400050">
            <a:lnSpc>
              <a:spcPct val="90000"/>
            </a:lnSpc>
            <a:spcBef>
              <a:spcPct val="0"/>
            </a:spcBef>
            <a:spcAft>
              <a:spcPct val="15000"/>
            </a:spcAft>
            <a:buChar char="•"/>
          </a:pPr>
          <a:r>
            <a:rPr lang="et-EE" sz="900" kern="1200" dirty="0">
              <a:solidFill>
                <a:schemeClr val="tx1"/>
              </a:solidFill>
            </a:rPr>
            <a:t>Negatiivse hinde saanud projekte ei arvata tegevuskavasse. </a:t>
          </a:r>
          <a:endParaRPr lang="et-EE" sz="900" kern="1200" dirty="0"/>
        </a:p>
        <a:p>
          <a:pPr marL="57150" lvl="1" indent="-57150" algn="l" defTabSz="400050">
            <a:lnSpc>
              <a:spcPct val="90000"/>
            </a:lnSpc>
            <a:spcBef>
              <a:spcPct val="0"/>
            </a:spcBef>
            <a:spcAft>
              <a:spcPct val="15000"/>
            </a:spcAft>
            <a:buChar char="•"/>
          </a:pPr>
          <a:r>
            <a:rPr lang="et-EE" sz="900" kern="1200" dirty="0">
              <a:solidFill>
                <a:schemeClr val="tx1"/>
              </a:solidFill>
            </a:rPr>
            <a:t>Tegevuskava kinnitab RTK</a:t>
          </a:r>
        </a:p>
      </dsp:txBody>
      <dsp:txXfrm>
        <a:off x="3251199" y="998536"/>
        <a:ext cx="4571190" cy="611220"/>
      </dsp:txXfrm>
    </dsp:sp>
    <dsp:sp modelId="{415E853A-1627-45E3-8131-C18CAE068584}">
      <dsp:nvSpPr>
        <dsp:cNvPr id="0" name=""/>
        <dsp:cNvSpPr/>
      </dsp:nvSpPr>
      <dsp:spPr>
        <a:xfrm>
          <a:off x="0" y="896875"/>
          <a:ext cx="3251200" cy="814960"/>
        </a:xfrm>
        <a:prstGeom prst="round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t-EE" sz="2300" kern="1200" dirty="0">
              <a:solidFill>
                <a:schemeClr val="tx1"/>
              </a:solidFill>
            </a:rPr>
            <a:t>Tegevuskava koostamine</a:t>
          </a:r>
          <a:endParaRPr lang="et-EE" sz="2300" kern="1200" dirty="0"/>
        </a:p>
      </dsp:txBody>
      <dsp:txXfrm>
        <a:off x="39783" y="936658"/>
        <a:ext cx="3171634" cy="7353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1913C-3C1F-4A91-9A14-1EA3CFEA073B}">
      <dsp:nvSpPr>
        <dsp:cNvPr id="0" name=""/>
        <dsp:cNvSpPr/>
      </dsp:nvSpPr>
      <dsp:spPr>
        <a:xfrm>
          <a:off x="3251199" y="0"/>
          <a:ext cx="4876800" cy="821105"/>
        </a:xfrm>
        <a:prstGeom prst="rightArrow">
          <a:avLst>
            <a:gd name="adj1" fmla="val 75000"/>
            <a:gd name="adj2" fmla="val 50000"/>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t-EE" sz="2000" kern="1200" dirty="0"/>
            <a:t>Põhinimekirja arvatud projektid esitavad taotlused hiljemalt 31.12.2025. </a:t>
          </a:r>
        </a:p>
      </dsp:txBody>
      <dsp:txXfrm>
        <a:off x="3251199" y="102638"/>
        <a:ext cx="4568886" cy="615829"/>
      </dsp:txXfrm>
    </dsp:sp>
    <dsp:sp modelId="{3C993E8A-E2AA-46FC-B5E6-BC4B6C5BE650}">
      <dsp:nvSpPr>
        <dsp:cNvPr id="0" name=""/>
        <dsp:cNvSpPr/>
      </dsp:nvSpPr>
      <dsp:spPr>
        <a:xfrm>
          <a:off x="0" y="0"/>
          <a:ext cx="3251200" cy="821105"/>
        </a:xfrm>
        <a:prstGeom prst="round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marL="0" lvl="0" indent="0" algn="ctr" defTabSz="1289050">
            <a:lnSpc>
              <a:spcPct val="90000"/>
            </a:lnSpc>
            <a:spcBef>
              <a:spcPct val="0"/>
            </a:spcBef>
            <a:spcAft>
              <a:spcPct val="35000"/>
            </a:spcAft>
            <a:buNone/>
          </a:pPr>
          <a:r>
            <a:rPr lang="et-EE" sz="2900" kern="1200" dirty="0">
              <a:solidFill>
                <a:schemeClr val="tx1"/>
              </a:solidFill>
            </a:rPr>
            <a:t>Taotluste esitamine</a:t>
          </a:r>
        </a:p>
      </dsp:txBody>
      <dsp:txXfrm>
        <a:off x="40083" y="40083"/>
        <a:ext cx="3171034" cy="74093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43A6FF-F46A-4C2C-BFB6-1E21B4A158A6}" type="datetimeFigureOut">
              <a:rPr lang="et-EE" smtClean="0"/>
              <a:t>22.06.2023</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8D1E62-7114-49AB-A13E-2FC6BD08ED59}" type="slidenum">
              <a:rPr lang="et-EE" smtClean="0"/>
              <a:t>‹#›</a:t>
            </a:fld>
            <a:endParaRPr lang="et-EE"/>
          </a:p>
        </p:txBody>
      </p:sp>
    </p:spTree>
    <p:extLst>
      <p:ext uri="{BB962C8B-B14F-4D97-AF65-F5344CB8AC3E}">
        <p14:creationId xmlns:p14="http://schemas.microsoft.com/office/powerpoint/2010/main" val="2772850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5"/>
          </p:nvPr>
        </p:nvSpPr>
        <p:spPr/>
        <p:txBody>
          <a:bodyPr/>
          <a:lstStyle/>
          <a:p>
            <a:fld id="{4F3484B2-7D45-46A9-AA10-C2234E88C9BE}" type="slidenum">
              <a:rPr lang="et-EE" smtClean="0"/>
              <a:t>2</a:t>
            </a:fld>
            <a:endParaRPr lang="et-EE"/>
          </a:p>
        </p:txBody>
      </p:sp>
    </p:spTree>
    <p:extLst>
      <p:ext uri="{BB962C8B-B14F-4D97-AF65-F5344CB8AC3E}">
        <p14:creationId xmlns:p14="http://schemas.microsoft.com/office/powerpoint/2010/main" val="115774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a:p>
        </p:txBody>
      </p:sp>
      <p:sp>
        <p:nvSpPr>
          <p:cNvPr id="4" name="Slaidinumbri kohatäide 3"/>
          <p:cNvSpPr>
            <a:spLocks noGrp="1"/>
          </p:cNvSpPr>
          <p:nvPr>
            <p:ph type="sldNum" sz="quarter" idx="5"/>
          </p:nvPr>
        </p:nvSpPr>
        <p:spPr/>
        <p:txBody>
          <a:bodyPr/>
          <a:lstStyle/>
          <a:p>
            <a:fld id="{AC36E45D-1AA8-4EEF-8863-B7BFA5384575}" type="slidenum">
              <a:rPr lang="et-EE" smtClean="0"/>
              <a:t>8</a:t>
            </a:fld>
            <a:endParaRPr lang="et-EE"/>
          </a:p>
        </p:txBody>
      </p:sp>
    </p:spTree>
    <p:extLst>
      <p:ext uri="{BB962C8B-B14F-4D97-AF65-F5344CB8AC3E}">
        <p14:creationId xmlns:p14="http://schemas.microsoft.com/office/powerpoint/2010/main" val="1689867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E68D1E62-7114-49AB-A13E-2FC6BD08ED59}" type="slidenum">
              <a:rPr lang="et-EE" smtClean="0"/>
              <a:t>9</a:t>
            </a:fld>
            <a:endParaRPr lang="et-EE"/>
          </a:p>
        </p:txBody>
      </p:sp>
    </p:spTree>
    <p:extLst>
      <p:ext uri="{BB962C8B-B14F-4D97-AF65-F5344CB8AC3E}">
        <p14:creationId xmlns:p14="http://schemas.microsoft.com/office/powerpoint/2010/main" val="2739098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a:t>Muutke pealkirja laadi</a:t>
            </a:r>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a:t>Klõpsake laadi muutmiseks</a:t>
            </a:r>
          </a:p>
        </p:txBody>
      </p:sp>
      <p:sp>
        <p:nvSpPr>
          <p:cNvPr id="4" name="Kuupäeva kohatäide 3"/>
          <p:cNvSpPr>
            <a:spLocks noGrp="1"/>
          </p:cNvSpPr>
          <p:nvPr>
            <p:ph type="dt" sz="half" idx="10"/>
          </p:nvPr>
        </p:nvSpPr>
        <p:spPr/>
        <p:txBody>
          <a:bodyPr/>
          <a:lstStyle/>
          <a:p>
            <a:fld id="{4BF76288-073E-43A7-8AB2-9AFBF3C0158E}" type="datetimeFigureOut">
              <a:rPr lang="et-EE" smtClean="0"/>
              <a:t>22.06.2023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1918236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Vertikaalteksti kohatäide 2"/>
          <p:cNvSpPr>
            <a:spLocks noGrp="1"/>
          </p:cNvSpPr>
          <p:nvPr>
            <p:ph type="body" orient="vert" idx="1"/>
          </p:nvPr>
        </p:nvSpPr>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4BF76288-073E-43A7-8AB2-9AFBF3C0158E}" type="datetimeFigureOut">
              <a:rPr lang="et-EE" smtClean="0"/>
              <a:t>22.06.2023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56526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811838"/>
          </a:xfrm>
        </p:spPr>
        <p:txBody>
          <a:bodyPr vert="eaVert"/>
          <a:lstStyle/>
          <a:p>
            <a:r>
              <a:rPr lang="et-EE"/>
              <a:t>Muutke pealkirja laadi</a:t>
            </a:r>
          </a:p>
        </p:txBody>
      </p:sp>
      <p:sp>
        <p:nvSpPr>
          <p:cNvPr id="3" name="Vertikaalteksti kohatäide 2"/>
          <p:cNvSpPr>
            <a:spLocks noGrp="1"/>
          </p:cNvSpPr>
          <p:nvPr>
            <p:ph type="body" orient="vert" idx="1"/>
          </p:nvPr>
        </p:nvSpPr>
        <p:spPr>
          <a:xfrm>
            <a:off x="838200" y="365125"/>
            <a:ext cx="7734300" cy="5811838"/>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4BF76288-073E-43A7-8AB2-9AFBF3C0158E}" type="datetimeFigureOut">
              <a:rPr lang="et-EE" smtClean="0"/>
              <a:t>22.06.2023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2532959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suslai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Autofit/>
          </a:bodyPr>
          <a:lstStyle>
            <a:lvl1pPr>
              <a:defRPr>
                <a:solidFill>
                  <a:srgbClr val="006EB5"/>
                </a:solidFill>
              </a:defRPr>
            </a:lvl1pPr>
          </a:lstStyle>
          <a:p>
            <a:r>
              <a:rPr lang="en-US" dirty="0" err="1"/>
              <a:t>Esitlusslaidide</a:t>
            </a:r>
            <a:r>
              <a:rPr lang="en-US" dirty="0"/>
              <a:t> </a:t>
            </a:r>
            <a:r>
              <a:rPr lang="en-US" dirty="0" err="1"/>
              <a:t>kujundamine</a:t>
            </a:r>
            <a:endParaRPr lang="et-EE" dirty="0"/>
          </a:p>
        </p:txBody>
      </p:sp>
      <p:sp>
        <p:nvSpPr>
          <p:cNvPr id="5" name="Slide Number Placeholder 4"/>
          <p:cNvSpPr>
            <a:spLocks noGrp="1"/>
          </p:cNvSpPr>
          <p:nvPr>
            <p:ph type="sldNum" sz="quarter" idx="12"/>
          </p:nvPr>
        </p:nvSpPr>
        <p:spPr>
          <a:xfrm>
            <a:off x="11369751" y="6353608"/>
            <a:ext cx="605262" cy="365125"/>
          </a:xfrm>
        </p:spPr>
        <p:txBody>
          <a:bodyPr/>
          <a:lstStyle/>
          <a:p>
            <a:fld id="{225A551D-654A-4A19-8D78-C05E5488DAD8}" type="slidenum">
              <a:rPr lang="et-EE" smtClean="0"/>
              <a:pPr/>
              <a:t>‹#›</a:t>
            </a:fld>
            <a:endParaRPr lang="et-EE"/>
          </a:p>
        </p:txBody>
      </p:sp>
      <p:sp>
        <p:nvSpPr>
          <p:cNvPr id="6" name="Content Placeholder 2"/>
          <p:cNvSpPr>
            <a:spLocks noGrp="1"/>
          </p:cNvSpPr>
          <p:nvPr>
            <p:ph sz="half" idx="1" hasCustomPrompt="1"/>
          </p:nvPr>
        </p:nvSpPr>
        <p:spPr>
          <a:xfrm>
            <a:off x="609599" y="1600202"/>
            <a:ext cx="10972801" cy="4753405"/>
          </a:xfrm>
        </p:spPr>
        <p:txBody>
          <a:bodyPr/>
          <a:lstStyle>
            <a:lvl1pPr>
              <a:buClr>
                <a:srgbClr val="0064B9"/>
              </a:buClr>
              <a:defRPr sz="3712"/>
            </a:lvl1pPr>
            <a:lvl2pPr>
              <a:buClr>
                <a:srgbClr val="0064B9"/>
              </a:buClr>
              <a:defRPr sz="3211" baseline="0"/>
            </a:lvl2pPr>
            <a:lvl3pPr>
              <a:buClr>
                <a:srgbClr val="0064B9"/>
              </a:buClr>
              <a:defRPr sz="2709"/>
            </a:lvl3pPr>
            <a:lvl4pPr>
              <a:buClr>
                <a:srgbClr val="0064B9"/>
              </a:buClr>
              <a:defRPr sz="2408"/>
            </a:lvl4pPr>
            <a:lvl5pPr>
              <a:buClr>
                <a:srgbClr val="0064B9"/>
              </a:buClr>
              <a:defRPr sz="2408"/>
            </a:lvl5pPr>
            <a:lvl6pPr>
              <a:defRPr sz="2408"/>
            </a:lvl6pPr>
            <a:lvl7pPr>
              <a:defRPr sz="2408"/>
            </a:lvl7pPr>
            <a:lvl8pPr>
              <a:defRPr sz="2408"/>
            </a:lvl8pPr>
            <a:lvl9pPr>
              <a:defRPr sz="2408"/>
            </a:lvl9pPr>
          </a:lstStyle>
          <a:p>
            <a:pPr lvl="0"/>
            <a:r>
              <a:rPr lang="en-US" dirty="0" err="1"/>
              <a:t>Lähtuda</a:t>
            </a:r>
            <a:r>
              <a:rPr lang="en-US" dirty="0"/>
              <a:t> </a:t>
            </a:r>
            <a:r>
              <a:rPr lang="en-US" dirty="0" err="1"/>
              <a:t>stiiliraamatust</a:t>
            </a:r>
            <a:endParaRPr lang="en-US" dirty="0"/>
          </a:p>
          <a:p>
            <a:pPr lvl="1"/>
            <a:r>
              <a:rPr lang="en-US" dirty="0"/>
              <a:t>Font </a:t>
            </a:r>
            <a:r>
              <a:rPr lang="en-US" dirty="0" err="1"/>
              <a:t>Roboto</a:t>
            </a:r>
            <a:r>
              <a:rPr lang="en-US" dirty="0"/>
              <a:t> Condensed</a:t>
            </a:r>
            <a:r>
              <a:rPr lang="et-EE" dirty="0"/>
              <a:t> või </a:t>
            </a:r>
            <a:r>
              <a:rPr lang="et-EE" dirty="0" err="1"/>
              <a:t>Arial</a:t>
            </a:r>
            <a:r>
              <a:rPr lang="et-EE" dirty="0"/>
              <a:t> </a:t>
            </a:r>
            <a:r>
              <a:rPr lang="et-EE" dirty="0" err="1"/>
              <a:t>Narrow</a:t>
            </a:r>
            <a:endParaRPr lang="en-US" dirty="0"/>
          </a:p>
          <a:p>
            <a:pPr lvl="3"/>
            <a:r>
              <a:rPr lang="en-US" dirty="0" err="1"/>
              <a:t>Pealkirjad</a:t>
            </a:r>
            <a:r>
              <a:rPr lang="en-US" dirty="0"/>
              <a:t> on 48pt Light, </a:t>
            </a:r>
            <a:r>
              <a:rPr lang="en-US" dirty="0" err="1"/>
              <a:t>sisutekstid</a:t>
            </a:r>
            <a:r>
              <a:rPr lang="en-US" dirty="0"/>
              <a:t> 24pt </a:t>
            </a:r>
            <a:r>
              <a:rPr lang="en-US" dirty="0" err="1"/>
              <a:t>või</a:t>
            </a:r>
            <a:r>
              <a:rPr lang="en-US" dirty="0"/>
              <a:t> 18 </a:t>
            </a:r>
            <a:r>
              <a:rPr lang="en-US" dirty="0" err="1"/>
              <a:t>pt</a:t>
            </a:r>
            <a:endParaRPr lang="en-US" dirty="0"/>
          </a:p>
          <a:p>
            <a:pPr lvl="4"/>
            <a:r>
              <a:rPr lang="en-US" dirty="0" err="1"/>
              <a:t>Igale</a:t>
            </a:r>
            <a:r>
              <a:rPr lang="en-US" dirty="0"/>
              <a:t> </a:t>
            </a:r>
            <a:r>
              <a:rPr lang="en-US" dirty="0" err="1"/>
              <a:t>slaidile</a:t>
            </a:r>
            <a:r>
              <a:rPr lang="en-US" dirty="0"/>
              <a:t> </a:t>
            </a:r>
            <a:r>
              <a:rPr lang="en-US" dirty="0" err="1"/>
              <a:t>paigutada</a:t>
            </a:r>
            <a:r>
              <a:rPr lang="en-US" dirty="0"/>
              <a:t> </a:t>
            </a:r>
            <a:r>
              <a:rPr lang="en-US" dirty="0" err="1"/>
              <a:t>mõõdukas</a:t>
            </a:r>
            <a:r>
              <a:rPr lang="en-US" dirty="0"/>
              <a:t> </a:t>
            </a:r>
            <a:r>
              <a:rPr lang="en-US" dirty="0" err="1"/>
              <a:t>kogus</a:t>
            </a:r>
            <a:r>
              <a:rPr lang="en-US" dirty="0"/>
              <a:t> </a:t>
            </a:r>
            <a:r>
              <a:rPr lang="en-US" dirty="0" err="1"/>
              <a:t>infot</a:t>
            </a:r>
            <a:endParaRPr lang="et-EE" dirty="0"/>
          </a:p>
        </p:txBody>
      </p:sp>
      <p:sp>
        <p:nvSpPr>
          <p:cNvPr id="7" name="TextBox 6"/>
          <p:cNvSpPr txBox="1"/>
          <p:nvPr userDrawn="1"/>
        </p:nvSpPr>
        <p:spPr>
          <a:xfrm rot="-5400000">
            <a:off x="-487949" y="5625328"/>
            <a:ext cx="1532652" cy="339660"/>
          </a:xfrm>
          <a:prstGeom prst="rect">
            <a:avLst/>
          </a:prstGeom>
          <a:noFill/>
        </p:spPr>
        <p:txBody>
          <a:bodyPr wrap="square" rtlCol="0">
            <a:spAutoFit/>
          </a:bodyPr>
          <a:lstStyle/>
          <a:p>
            <a:r>
              <a:rPr lang="et-EE" sz="1605" dirty="0">
                <a:solidFill>
                  <a:schemeClr val="bg1">
                    <a:lumMod val="75000"/>
                  </a:schemeClr>
                </a:solidFill>
              </a:rPr>
              <a:t>Eesti</a:t>
            </a:r>
            <a:r>
              <a:rPr lang="et-EE" sz="1605" baseline="0" dirty="0">
                <a:solidFill>
                  <a:schemeClr val="bg1">
                    <a:lumMod val="75000"/>
                  </a:schemeClr>
                </a:solidFill>
              </a:rPr>
              <a:t> Vabariik</a:t>
            </a:r>
            <a:endParaRPr lang="et-EE" sz="1605" dirty="0">
              <a:solidFill>
                <a:schemeClr val="bg1">
                  <a:lumMod val="75000"/>
                </a:schemeClr>
              </a:solidFill>
            </a:endParaRPr>
          </a:p>
        </p:txBody>
      </p:sp>
    </p:spTree>
    <p:extLst>
      <p:ext uri="{BB962C8B-B14F-4D97-AF65-F5344CB8AC3E}">
        <p14:creationId xmlns:p14="http://schemas.microsoft.com/office/powerpoint/2010/main" val="40235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Sisu kohatäide 2"/>
          <p:cNvSpPr>
            <a:spLocks noGrp="1"/>
          </p:cNvSpPr>
          <p:nvPr>
            <p:ph idx="1"/>
          </p:nvPr>
        </p:nvSpPr>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4BF76288-073E-43A7-8AB2-9AFBF3C0158E}" type="datetimeFigureOut">
              <a:rPr lang="et-EE" smtClean="0"/>
              <a:t>22.06.2023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339789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a:t>Muutke pealkirja laadi</a:t>
            </a:r>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Muutke teksti laade</a:t>
            </a:r>
          </a:p>
        </p:txBody>
      </p:sp>
      <p:sp>
        <p:nvSpPr>
          <p:cNvPr id="4" name="Kuupäeva kohatäide 3"/>
          <p:cNvSpPr>
            <a:spLocks noGrp="1"/>
          </p:cNvSpPr>
          <p:nvPr>
            <p:ph type="dt" sz="half" idx="10"/>
          </p:nvPr>
        </p:nvSpPr>
        <p:spPr/>
        <p:txBody>
          <a:bodyPr/>
          <a:lstStyle/>
          <a:p>
            <a:fld id="{4BF76288-073E-43A7-8AB2-9AFBF3C0158E}" type="datetimeFigureOut">
              <a:rPr lang="et-EE" smtClean="0"/>
              <a:t>22.06.2023</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3673649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Sisu kohatäide 2"/>
          <p:cNvSpPr>
            <a:spLocks noGrp="1"/>
          </p:cNvSpPr>
          <p:nvPr>
            <p:ph sz="half" idx="1"/>
          </p:nvPr>
        </p:nvSpPr>
        <p:spPr>
          <a:xfrm>
            <a:off x="838200" y="1825625"/>
            <a:ext cx="5181600" cy="435133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half" idx="2"/>
          </p:nvPr>
        </p:nvSpPr>
        <p:spPr>
          <a:xfrm>
            <a:off x="6172200" y="1825625"/>
            <a:ext cx="5181600" cy="435133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Kuupäeva kohatäide 4"/>
          <p:cNvSpPr>
            <a:spLocks noGrp="1"/>
          </p:cNvSpPr>
          <p:nvPr>
            <p:ph type="dt" sz="half" idx="10"/>
          </p:nvPr>
        </p:nvSpPr>
        <p:spPr/>
        <p:txBody>
          <a:bodyPr/>
          <a:lstStyle/>
          <a:p>
            <a:fld id="{4BF76288-073E-43A7-8AB2-9AFBF3C0158E}" type="datetimeFigureOut">
              <a:rPr lang="et-EE" smtClean="0"/>
              <a:t>22.06.2023</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2339505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a:t>Muutke pealkirja laadi</a:t>
            </a:r>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4" name="Sisu kohatäide 3"/>
          <p:cNvSpPr>
            <a:spLocks noGrp="1"/>
          </p:cNvSpPr>
          <p:nvPr>
            <p:ph sz="half" idx="2"/>
          </p:nvPr>
        </p:nvSpPr>
        <p:spPr>
          <a:xfrm>
            <a:off x="839788" y="2505075"/>
            <a:ext cx="5157787" cy="368458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6" name="Sisu kohatäide 5"/>
          <p:cNvSpPr>
            <a:spLocks noGrp="1"/>
          </p:cNvSpPr>
          <p:nvPr>
            <p:ph sz="quarter" idx="4"/>
          </p:nvPr>
        </p:nvSpPr>
        <p:spPr>
          <a:xfrm>
            <a:off x="6172200" y="2505075"/>
            <a:ext cx="5183188" cy="368458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7" name="Kuupäeva kohatäide 6"/>
          <p:cNvSpPr>
            <a:spLocks noGrp="1"/>
          </p:cNvSpPr>
          <p:nvPr>
            <p:ph type="dt" sz="half" idx="10"/>
          </p:nvPr>
        </p:nvSpPr>
        <p:spPr/>
        <p:txBody>
          <a:bodyPr/>
          <a:lstStyle/>
          <a:p>
            <a:fld id="{4BF76288-073E-43A7-8AB2-9AFBF3C0158E}" type="datetimeFigureOut">
              <a:rPr lang="et-EE" smtClean="0"/>
              <a:t>22.06.2023</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3131145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Kuupäeva kohatäide 2"/>
          <p:cNvSpPr>
            <a:spLocks noGrp="1"/>
          </p:cNvSpPr>
          <p:nvPr>
            <p:ph type="dt" sz="half" idx="10"/>
          </p:nvPr>
        </p:nvSpPr>
        <p:spPr/>
        <p:txBody>
          <a:bodyPr/>
          <a:lstStyle/>
          <a:p>
            <a:fld id="{4BF76288-073E-43A7-8AB2-9AFBF3C0158E}" type="datetimeFigureOut">
              <a:rPr lang="et-EE" smtClean="0"/>
              <a:t>22.06.2023</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3785123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4BF76288-073E-43A7-8AB2-9AFBF3C0158E}" type="datetimeFigureOut">
              <a:rPr lang="et-EE" smtClean="0"/>
              <a:t>22.06.2023</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576232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a:t>Muutke pealkirja laadi</a:t>
            </a:r>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Kuupäeva kohatäide 4"/>
          <p:cNvSpPr>
            <a:spLocks noGrp="1"/>
          </p:cNvSpPr>
          <p:nvPr>
            <p:ph type="dt" sz="half" idx="10"/>
          </p:nvPr>
        </p:nvSpPr>
        <p:spPr/>
        <p:txBody>
          <a:bodyPr/>
          <a:lstStyle/>
          <a:p>
            <a:fld id="{4BF76288-073E-43A7-8AB2-9AFBF3C0158E}" type="datetimeFigureOut">
              <a:rPr lang="et-EE" smtClean="0"/>
              <a:t>22.06.2023</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3736909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a:t>Muutke pealkirja laadi</a:t>
            </a:r>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Muutke teksti laade</a:t>
            </a:r>
          </a:p>
        </p:txBody>
      </p:sp>
      <p:sp>
        <p:nvSpPr>
          <p:cNvPr id="5" name="Kuupäeva kohatäide 4"/>
          <p:cNvSpPr>
            <a:spLocks noGrp="1"/>
          </p:cNvSpPr>
          <p:nvPr>
            <p:ph type="dt" sz="half" idx="10"/>
          </p:nvPr>
        </p:nvSpPr>
        <p:spPr/>
        <p:txBody>
          <a:bodyPr/>
          <a:lstStyle/>
          <a:p>
            <a:fld id="{4BF76288-073E-43A7-8AB2-9AFBF3C0158E}" type="datetimeFigureOut">
              <a:rPr lang="et-EE" smtClean="0"/>
              <a:t>22.06.2023</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09DB9AB8-926B-4B47-BB07-D928D261943C}" type="slidenum">
              <a:rPr lang="et-EE" smtClean="0"/>
              <a:t>‹#›</a:t>
            </a:fld>
            <a:endParaRPr lang="et-EE"/>
          </a:p>
        </p:txBody>
      </p:sp>
    </p:spTree>
    <p:extLst>
      <p:ext uri="{BB962C8B-B14F-4D97-AF65-F5344CB8AC3E}">
        <p14:creationId xmlns:p14="http://schemas.microsoft.com/office/powerpoint/2010/main" val="1153988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a:t>Muutke pealkirja laadi</a:t>
            </a:r>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F76288-073E-43A7-8AB2-9AFBF3C0158E}" type="datetimeFigureOut">
              <a:rPr lang="et-EE" smtClean="0"/>
              <a:t>22.06.2023</a:t>
            </a:fld>
            <a:endParaRPr lang="et-EE"/>
          </a:p>
        </p:txBody>
      </p:sp>
      <p:sp>
        <p:nvSpPr>
          <p:cNvPr id="5" name="Jaluse kohatäid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DB9AB8-926B-4B47-BB07-D928D261943C}" type="slidenum">
              <a:rPr lang="et-EE" smtClean="0"/>
              <a:t>‹#›</a:t>
            </a:fld>
            <a:endParaRPr lang="et-EE"/>
          </a:p>
        </p:txBody>
      </p:sp>
    </p:spTree>
    <p:extLst>
      <p:ext uri="{BB962C8B-B14F-4D97-AF65-F5344CB8AC3E}">
        <p14:creationId xmlns:p14="http://schemas.microsoft.com/office/powerpoint/2010/main" val="1915954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48D0F-83D6-FC83-FD09-CF9461B43424}"/>
              </a:ext>
            </a:extLst>
          </p:cNvPr>
          <p:cNvSpPr>
            <a:spLocks noGrp="1"/>
          </p:cNvSpPr>
          <p:nvPr>
            <p:ph type="ctrTitle"/>
          </p:nvPr>
        </p:nvSpPr>
        <p:spPr/>
        <p:txBody>
          <a:bodyPr>
            <a:normAutofit fontScale="90000"/>
          </a:bodyPr>
          <a:lstStyle/>
          <a:p>
            <a:r>
              <a:rPr lang="et-EE" b="1" dirty="0">
                <a:solidFill>
                  <a:srgbClr val="0070C0"/>
                </a:solidFill>
              </a:rPr>
              <a:t>SUUREMATE LINNAPIIRKONDADE ARENDAMINE</a:t>
            </a:r>
            <a:endParaRPr lang="en-US" b="1" dirty="0">
              <a:solidFill>
                <a:srgbClr val="0070C0"/>
              </a:solidFill>
            </a:endParaRPr>
          </a:p>
        </p:txBody>
      </p:sp>
      <p:sp>
        <p:nvSpPr>
          <p:cNvPr id="3" name="Subtitle 2">
            <a:extLst>
              <a:ext uri="{FF2B5EF4-FFF2-40B4-BE49-F238E27FC236}">
                <a16:creationId xmlns:a16="http://schemas.microsoft.com/office/drawing/2014/main" id="{B1D537D0-55F7-B5CE-7867-97704A331CDF}"/>
              </a:ext>
            </a:extLst>
          </p:cNvPr>
          <p:cNvSpPr>
            <a:spLocks noGrp="1"/>
          </p:cNvSpPr>
          <p:nvPr>
            <p:ph type="subTitle" idx="1"/>
          </p:nvPr>
        </p:nvSpPr>
        <p:spPr/>
        <p:txBody>
          <a:bodyPr>
            <a:normAutofit lnSpcReduction="10000"/>
          </a:bodyPr>
          <a:lstStyle/>
          <a:p>
            <a:pPr algn="r"/>
            <a:r>
              <a:rPr lang="et-EE" dirty="0">
                <a:solidFill>
                  <a:srgbClr val="0070C0"/>
                </a:solidFill>
              </a:rPr>
              <a:t>Informatsioon Sillamäe </a:t>
            </a:r>
            <a:r>
              <a:rPr lang="et-EE" dirty="0" err="1">
                <a:solidFill>
                  <a:srgbClr val="0070C0"/>
                </a:solidFill>
              </a:rPr>
              <a:t>LvK</a:t>
            </a:r>
            <a:endParaRPr lang="et-EE" dirty="0">
              <a:solidFill>
                <a:srgbClr val="0070C0"/>
              </a:solidFill>
            </a:endParaRPr>
          </a:p>
          <a:p>
            <a:pPr algn="r"/>
            <a:r>
              <a:rPr lang="et-EE" dirty="0">
                <a:solidFill>
                  <a:srgbClr val="0070C0"/>
                </a:solidFill>
              </a:rPr>
              <a:t>27.06.2023</a:t>
            </a:r>
          </a:p>
          <a:p>
            <a:pPr algn="r"/>
            <a:r>
              <a:rPr lang="et-EE" dirty="0">
                <a:solidFill>
                  <a:srgbClr val="0070C0"/>
                </a:solidFill>
              </a:rPr>
              <a:t>Aleksei Stepanov, Allen Allet</a:t>
            </a:r>
          </a:p>
          <a:p>
            <a:pPr algn="r"/>
            <a:r>
              <a:rPr lang="et-EE" dirty="0">
                <a:solidFill>
                  <a:srgbClr val="0070C0"/>
                </a:solidFill>
              </a:rPr>
              <a:t>Allikas: Rahandusministeerium</a:t>
            </a:r>
            <a:endParaRPr lang="en-US" dirty="0">
              <a:solidFill>
                <a:srgbClr val="0070C0"/>
              </a:solidFill>
            </a:endParaRPr>
          </a:p>
        </p:txBody>
      </p:sp>
    </p:spTree>
    <p:extLst>
      <p:ext uri="{BB962C8B-B14F-4D97-AF65-F5344CB8AC3E}">
        <p14:creationId xmlns:p14="http://schemas.microsoft.com/office/powerpoint/2010/main" val="4014549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C7A0220D-3B67-486D-90F8-CF855B058BF9}"/>
              </a:ext>
            </a:extLst>
          </p:cNvPr>
          <p:cNvSpPr>
            <a:spLocks noGrp="1"/>
          </p:cNvSpPr>
          <p:nvPr>
            <p:ph type="title"/>
          </p:nvPr>
        </p:nvSpPr>
        <p:spPr/>
        <p:txBody>
          <a:bodyPr/>
          <a:lstStyle/>
          <a:p>
            <a:r>
              <a:rPr lang="et-EE" sz="2400" b="1" dirty="0">
                <a:latin typeface="Arial" panose="020B0604020202020204" pitchFamily="34" charset="0"/>
                <a:cs typeface="Arial" panose="020B0604020202020204" pitchFamily="34" charset="0"/>
              </a:rPr>
              <a:t>Suuremate linnapiirkondade jaotus</a:t>
            </a:r>
          </a:p>
        </p:txBody>
      </p:sp>
      <p:sp>
        <p:nvSpPr>
          <p:cNvPr id="3" name="Sisu kohatäide 2">
            <a:extLst>
              <a:ext uri="{FF2B5EF4-FFF2-40B4-BE49-F238E27FC236}">
                <a16:creationId xmlns:a16="http://schemas.microsoft.com/office/drawing/2014/main" id="{7958DFC3-B915-4564-A5F6-058FC60C59EB}"/>
              </a:ext>
            </a:extLst>
          </p:cNvPr>
          <p:cNvSpPr>
            <a:spLocks noGrp="1"/>
          </p:cNvSpPr>
          <p:nvPr>
            <p:ph sz="half" idx="1"/>
          </p:nvPr>
        </p:nvSpPr>
        <p:spPr>
          <a:xfrm>
            <a:off x="609599" y="1333948"/>
            <a:ext cx="10972802" cy="4751266"/>
          </a:xfrm>
        </p:spPr>
        <p:txBody>
          <a:bodyPr>
            <a:noAutofit/>
          </a:bodyPr>
          <a:lstStyle/>
          <a:p>
            <a:pPr marL="0" indent="0">
              <a:lnSpc>
                <a:spcPct val="120000"/>
              </a:lnSpc>
              <a:spcBef>
                <a:spcPts val="0"/>
              </a:spcBef>
              <a:buNone/>
            </a:pPr>
            <a:endParaRPr lang="et-EE" sz="1400" dirty="0">
              <a:solidFill>
                <a:srgbClr val="000000"/>
              </a:solidFill>
              <a:latin typeface="Arial" panose="020B0604020202020204" pitchFamily="34" charset="0"/>
              <a:cs typeface="Arial" panose="020B0604020202020204" pitchFamily="34" charset="0"/>
            </a:endParaRPr>
          </a:p>
          <a:p>
            <a:pPr marL="0" indent="0">
              <a:lnSpc>
                <a:spcPct val="120000"/>
              </a:lnSpc>
              <a:spcBef>
                <a:spcPts val="0"/>
              </a:spcBef>
              <a:buNone/>
            </a:pPr>
            <a:r>
              <a:rPr lang="et-EE" sz="1800" b="1" dirty="0">
                <a:solidFill>
                  <a:srgbClr val="000000"/>
                </a:solidFill>
                <a:latin typeface="Arial" panose="020B0604020202020204" pitchFamily="34" charset="0"/>
                <a:cs typeface="Arial" panose="020B0604020202020204" pitchFamily="34" charset="0"/>
              </a:rPr>
              <a:t>Suuremate l</a:t>
            </a:r>
            <a:r>
              <a:rPr lang="et-EE" sz="1800" b="1" dirty="0">
                <a:latin typeface="Arial" panose="020B0604020202020204" pitchFamily="34" charset="0"/>
                <a:cs typeface="Arial" panose="020B0604020202020204" pitchFamily="34" charset="0"/>
              </a:rPr>
              <a:t>innapiirkondade arendamine </a:t>
            </a:r>
            <a:r>
              <a:rPr lang="et-EE" sz="1800" dirty="0">
                <a:solidFill>
                  <a:srgbClr val="000000"/>
                </a:solidFill>
                <a:latin typeface="Arial" panose="020B0604020202020204" pitchFamily="34" charset="0"/>
                <a:cs typeface="Arial" panose="020B0604020202020204" pitchFamily="34" charset="0"/>
              </a:rPr>
              <a:t>toetusskeem jaguneb:</a:t>
            </a:r>
          </a:p>
          <a:p>
            <a:pPr>
              <a:lnSpc>
                <a:spcPct val="120000"/>
              </a:lnSpc>
              <a:spcBef>
                <a:spcPts val="0"/>
              </a:spcBef>
            </a:pPr>
            <a:r>
              <a:rPr lang="et-EE" sz="1600" b="1" dirty="0">
                <a:solidFill>
                  <a:schemeClr val="accent1">
                    <a:lumMod val="50000"/>
                  </a:schemeClr>
                </a:solidFill>
                <a:latin typeface="Arial" panose="020B0604020202020204" pitchFamily="34" charset="0"/>
                <a:cs typeface="Arial" panose="020B0604020202020204" pitchFamily="34" charset="0"/>
              </a:rPr>
              <a:t>Ida-Viru linnapiirkondade arendamine (EL toetus 23,5 mln eurot)</a:t>
            </a:r>
          </a:p>
          <a:p>
            <a:pPr>
              <a:lnSpc>
                <a:spcPct val="120000"/>
              </a:lnSpc>
              <a:spcBef>
                <a:spcPts val="0"/>
              </a:spcBef>
            </a:pPr>
            <a:r>
              <a:rPr lang="et-EE" sz="1600" b="1" dirty="0">
                <a:solidFill>
                  <a:schemeClr val="accent1">
                    <a:lumMod val="50000"/>
                  </a:schemeClr>
                </a:solidFill>
                <a:latin typeface="Arial" panose="020B0604020202020204" pitchFamily="34" charset="0"/>
                <a:cs typeface="Arial" panose="020B0604020202020204" pitchFamily="34" charset="0"/>
              </a:rPr>
              <a:t>Nutikate lahenduste (digi- ja rohelahenduste) rakendamine linnapiirkondades (EL toetus 12 mln eurot) </a:t>
            </a:r>
          </a:p>
          <a:p>
            <a:pPr marL="0" indent="0">
              <a:lnSpc>
                <a:spcPct val="120000"/>
              </a:lnSpc>
              <a:spcBef>
                <a:spcPts val="0"/>
              </a:spcBef>
              <a:buNone/>
            </a:pPr>
            <a:endParaRPr lang="et-EE" sz="2007" dirty="0">
              <a:solidFill>
                <a:srgbClr val="000000"/>
              </a:solidFill>
            </a:endParaRPr>
          </a:p>
          <a:p>
            <a:pPr marL="0" indent="0">
              <a:lnSpc>
                <a:spcPct val="120000"/>
              </a:lnSpc>
              <a:spcBef>
                <a:spcPts val="0"/>
              </a:spcBef>
              <a:buNone/>
            </a:pPr>
            <a:r>
              <a:rPr lang="et-EE" sz="1800" dirty="0">
                <a:solidFill>
                  <a:srgbClr val="000000"/>
                </a:solidFill>
                <a:latin typeface="Arial" panose="020B0604020202020204" pitchFamily="34" charset="0"/>
                <a:cs typeface="Arial" panose="020B0604020202020204" pitchFamily="34" charset="0"/>
              </a:rPr>
              <a:t>Sihtpiirkonnaks suuremad linnapiirkonnad: </a:t>
            </a:r>
          </a:p>
          <a:p>
            <a:pPr>
              <a:lnSpc>
                <a:spcPct val="120000"/>
              </a:lnSpc>
              <a:spcBef>
                <a:spcPts val="0"/>
              </a:spcBef>
              <a:buFontTx/>
              <a:buChar char="-"/>
            </a:pPr>
            <a:r>
              <a:rPr lang="et-EE" sz="1800" dirty="0">
                <a:solidFill>
                  <a:srgbClr val="000000"/>
                </a:solidFill>
                <a:latin typeface="Arial" panose="020B0604020202020204" pitchFamily="34" charset="0"/>
                <a:cs typeface="Arial" panose="020B0604020202020204" pitchFamily="34" charset="0"/>
              </a:rPr>
              <a:t>Tallinna linnapiirkond</a:t>
            </a:r>
          </a:p>
          <a:p>
            <a:pPr>
              <a:lnSpc>
                <a:spcPct val="120000"/>
              </a:lnSpc>
              <a:spcBef>
                <a:spcPts val="0"/>
              </a:spcBef>
              <a:buFontTx/>
              <a:buChar char="-"/>
            </a:pPr>
            <a:r>
              <a:rPr lang="et-EE" sz="1800" dirty="0">
                <a:solidFill>
                  <a:srgbClr val="000000"/>
                </a:solidFill>
                <a:latin typeface="Arial" panose="020B0604020202020204" pitchFamily="34" charset="0"/>
                <a:cs typeface="Arial" panose="020B0604020202020204" pitchFamily="34" charset="0"/>
              </a:rPr>
              <a:t>Tartu linnapiirkond</a:t>
            </a:r>
          </a:p>
          <a:p>
            <a:pPr>
              <a:lnSpc>
                <a:spcPct val="120000"/>
              </a:lnSpc>
              <a:spcBef>
                <a:spcPts val="0"/>
              </a:spcBef>
              <a:buFontTx/>
              <a:buChar char="-"/>
            </a:pPr>
            <a:r>
              <a:rPr lang="et-EE" sz="1800" dirty="0">
                <a:solidFill>
                  <a:srgbClr val="000000"/>
                </a:solidFill>
                <a:latin typeface="Arial" panose="020B0604020202020204" pitchFamily="34" charset="0"/>
                <a:cs typeface="Arial" panose="020B0604020202020204" pitchFamily="34" charset="0"/>
              </a:rPr>
              <a:t>Pärnu linnapiirkond</a:t>
            </a:r>
          </a:p>
          <a:p>
            <a:pPr>
              <a:lnSpc>
                <a:spcPct val="120000"/>
              </a:lnSpc>
              <a:spcBef>
                <a:spcPts val="0"/>
              </a:spcBef>
              <a:buFontTx/>
              <a:buChar char="-"/>
            </a:pPr>
            <a:r>
              <a:rPr lang="et-EE" sz="1800" dirty="0">
                <a:solidFill>
                  <a:srgbClr val="000000"/>
                </a:solidFill>
                <a:latin typeface="Arial" panose="020B0604020202020204" pitchFamily="34" charset="0"/>
                <a:cs typeface="Arial" panose="020B0604020202020204" pitchFamily="34" charset="0"/>
              </a:rPr>
              <a:t>Ida-Viru linnapiirkonnad, sh</a:t>
            </a:r>
          </a:p>
          <a:p>
            <a:pPr>
              <a:lnSpc>
                <a:spcPct val="120000"/>
              </a:lnSpc>
              <a:spcBef>
                <a:spcPts val="0"/>
              </a:spcBef>
            </a:pPr>
            <a:r>
              <a:rPr lang="et-EE" sz="1800" dirty="0">
                <a:solidFill>
                  <a:schemeClr val="accent1">
                    <a:lumMod val="50000"/>
                  </a:schemeClr>
                </a:solidFill>
                <a:latin typeface="Arial" panose="020B0604020202020204" pitchFamily="34" charset="0"/>
                <a:cs typeface="Arial" panose="020B0604020202020204" pitchFamily="34" charset="0"/>
              </a:rPr>
              <a:t>Jõhvi/Kohtla-Järve piirkond</a:t>
            </a:r>
          </a:p>
          <a:p>
            <a:pPr>
              <a:lnSpc>
                <a:spcPct val="120000"/>
              </a:lnSpc>
              <a:spcBef>
                <a:spcPts val="0"/>
              </a:spcBef>
            </a:pPr>
            <a:r>
              <a:rPr lang="et-EE" sz="1800" dirty="0">
                <a:solidFill>
                  <a:schemeClr val="accent1">
                    <a:lumMod val="50000"/>
                  </a:schemeClr>
                </a:solidFill>
                <a:latin typeface="Arial" panose="020B0604020202020204" pitchFamily="34" charset="0"/>
                <a:cs typeface="Arial" panose="020B0604020202020204" pitchFamily="34" charset="0"/>
              </a:rPr>
              <a:t>Sillamäe linn</a:t>
            </a:r>
          </a:p>
          <a:p>
            <a:pPr>
              <a:lnSpc>
                <a:spcPct val="120000"/>
              </a:lnSpc>
              <a:spcBef>
                <a:spcPts val="0"/>
              </a:spcBef>
            </a:pPr>
            <a:r>
              <a:rPr lang="et-EE" sz="1800" dirty="0">
                <a:solidFill>
                  <a:schemeClr val="accent1">
                    <a:lumMod val="50000"/>
                  </a:schemeClr>
                </a:solidFill>
                <a:latin typeface="Arial" panose="020B0604020202020204" pitchFamily="34" charset="0"/>
                <a:cs typeface="Arial" panose="020B0604020202020204" pitchFamily="34" charset="0"/>
              </a:rPr>
              <a:t>Narva linn</a:t>
            </a:r>
          </a:p>
        </p:txBody>
      </p:sp>
      <p:pic>
        <p:nvPicPr>
          <p:cNvPr id="4" name="Pilt 3" descr="Pilt, millel on kujutatud kaart">
            <a:extLst>
              <a:ext uri="{FF2B5EF4-FFF2-40B4-BE49-F238E27FC236}">
                <a16:creationId xmlns:a16="http://schemas.microsoft.com/office/drawing/2014/main" id="{7E312160-B87E-5A98-A1C4-8EFF9925E1E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79252" y="2806410"/>
            <a:ext cx="5791842" cy="3686465"/>
          </a:xfrm>
          <a:prstGeom prst="rect">
            <a:avLst/>
          </a:prstGeom>
          <a:noFill/>
          <a:ln>
            <a:noFill/>
          </a:ln>
        </p:spPr>
      </p:pic>
    </p:spTree>
    <p:extLst>
      <p:ext uri="{BB962C8B-B14F-4D97-AF65-F5344CB8AC3E}">
        <p14:creationId xmlns:p14="http://schemas.microsoft.com/office/powerpoint/2010/main" val="351383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3B7C6897-7830-4E13-A891-BF36606824C6}"/>
              </a:ext>
            </a:extLst>
          </p:cNvPr>
          <p:cNvSpPr>
            <a:spLocks noGrp="1"/>
          </p:cNvSpPr>
          <p:nvPr>
            <p:ph type="title"/>
          </p:nvPr>
        </p:nvSpPr>
        <p:spPr>
          <a:xfrm>
            <a:off x="838200" y="365125"/>
            <a:ext cx="10515600" cy="964911"/>
          </a:xfrm>
        </p:spPr>
        <p:txBody>
          <a:bodyPr/>
          <a:lstStyle/>
          <a:p>
            <a:r>
              <a:rPr lang="et-EE" sz="2400" b="1" dirty="0">
                <a:latin typeface="Arial" panose="020B0604020202020204" pitchFamily="34" charset="0"/>
                <a:cs typeface="Arial" panose="020B0604020202020204" pitchFamily="34" charset="0"/>
              </a:rPr>
              <a:t>Toetatavad tegevused</a:t>
            </a:r>
          </a:p>
        </p:txBody>
      </p:sp>
      <p:sp>
        <p:nvSpPr>
          <p:cNvPr id="3" name="Sisu kohatäide 2">
            <a:extLst>
              <a:ext uri="{FF2B5EF4-FFF2-40B4-BE49-F238E27FC236}">
                <a16:creationId xmlns:a16="http://schemas.microsoft.com/office/drawing/2014/main" id="{5E344D16-696C-4007-99CE-E3C31581AD01}"/>
              </a:ext>
            </a:extLst>
          </p:cNvPr>
          <p:cNvSpPr>
            <a:spLocks noGrp="1"/>
          </p:cNvSpPr>
          <p:nvPr>
            <p:ph sz="half" idx="1"/>
          </p:nvPr>
        </p:nvSpPr>
        <p:spPr>
          <a:xfrm>
            <a:off x="609599" y="1156447"/>
            <a:ext cx="7808260" cy="5336427"/>
          </a:xfrm>
        </p:spPr>
        <p:txBody>
          <a:bodyPr>
            <a:normAutofit fontScale="77500" lnSpcReduction="20000"/>
          </a:bodyPr>
          <a:lstStyle/>
          <a:p>
            <a:pPr algn="just">
              <a:lnSpc>
                <a:spcPct val="107000"/>
              </a:lnSpc>
              <a:spcAft>
                <a:spcPts val="800"/>
              </a:spcAft>
            </a:pPr>
            <a:r>
              <a:rPr lang="et-EE" sz="1800" b="1" dirty="0">
                <a:latin typeface="Arial" panose="020B0604020202020204" pitchFamily="34" charset="0"/>
                <a:ea typeface="Times New Roman" panose="02020603050405020304" pitchFamily="18" charset="0"/>
                <a:cs typeface="Arial" panose="020B0604020202020204" pitchFamily="34" charset="0"/>
              </a:rPr>
              <a:t>KÕIK LINNAPIIRKONNAD: </a:t>
            </a:r>
            <a:r>
              <a:rPr lang="et-EE" sz="1800" dirty="0">
                <a:effectLst/>
                <a:latin typeface="Arial" panose="020B0604020202020204" pitchFamily="34" charset="0"/>
                <a:ea typeface="Times New Roman" panose="02020603050405020304" pitchFamily="18" charset="0"/>
                <a:cs typeface="Arial" panose="020B0604020202020204" pitchFamily="34" charset="0"/>
              </a:rPr>
              <a:t>Võetakse kasutusele innovatiivsete digilahendustena tooted, teenused, programmid ja laiemas tähenduses kogu füüsiline taristu, mille toimimine sõltub info- ja kommunikatsioonitehnoloogiast, laiendatakse eelnimetatud lahenduste kasutamist ning tõstetakse sellealast teadlikkust</a:t>
            </a:r>
          </a:p>
          <a:p>
            <a:pPr algn="just">
              <a:lnSpc>
                <a:spcPct val="107000"/>
              </a:lnSpc>
              <a:spcAft>
                <a:spcPts val="800"/>
              </a:spcAft>
            </a:pPr>
            <a:r>
              <a:rPr lang="et-EE" sz="1800" b="1" dirty="0">
                <a:effectLst/>
                <a:latin typeface="Arial" panose="020B0604020202020204" pitchFamily="34" charset="0"/>
                <a:ea typeface="Times New Roman" panose="02020603050405020304" pitchFamily="18" charset="0"/>
                <a:cs typeface="Arial" panose="020B0604020202020204" pitchFamily="34" charset="0"/>
              </a:rPr>
              <a:t>KÕIK LINNAPIIRKONNAD: </a:t>
            </a:r>
            <a:r>
              <a:rPr lang="et-EE" sz="1800" dirty="0">
                <a:effectLst/>
                <a:latin typeface="Arial" panose="020B0604020202020204" pitchFamily="34" charset="0"/>
                <a:ea typeface="Times New Roman" panose="02020603050405020304" pitchFamily="18" charset="0"/>
                <a:cs typeface="Arial" panose="020B0604020202020204" pitchFamily="34" charset="0"/>
              </a:rPr>
              <a:t>võetakse kasutusele avalikus linnaruumis innovatiivsete </a:t>
            </a:r>
            <a:r>
              <a:rPr lang="et-EE" sz="1800" dirty="0">
                <a:solidFill>
                  <a:srgbClr val="202020"/>
                </a:solidFill>
                <a:effectLst/>
                <a:latin typeface="Arial" panose="020B0604020202020204" pitchFamily="34" charset="0"/>
                <a:ea typeface="Times New Roman" panose="02020603050405020304" pitchFamily="18" charset="0"/>
                <a:cs typeface="Arial" panose="020B0604020202020204" pitchFamily="34" charset="0"/>
              </a:rPr>
              <a:t>rohelahendustena </a:t>
            </a:r>
            <a:r>
              <a:rPr lang="et-EE" sz="1800" dirty="0">
                <a:effectLst/>
                <a:latin typeface="Arial" panose="020B0604020202020204" pitchFamily="34" charset="0"/>
                <a:ea typeface="Times New Roman" panose="02020603050405020304" pitchFamily="18" charset="0"/>
                <a:cs typeface="Arial" panose="020B0604020202020204" pitchFamily="34" charset="0"/>
              </a:rPr>
              <a:t>looduslikke ökosüsteeme toetavad või keskkonna seisukohalt jätkusuutlikud lahendused,</a:t>
            </a:r>
            <a:r>
              <a:rPr lang="et-EE" sz="1800" dirty="0">
                <a:solidFill>
                  <a:srgbClr val="202020"/>
                </a:solidFill>
                <a:effectLst/>
                <a:latin typeface="Arial" panose="020B0604020202020204" pitchFamily="34" charset="0"/>
                <a:ea typeface="Times New Roman" panose="02020603050405020304" pitchFamily="18" charset="0"/>
                <a:cs typeface="Arial" panose="020B0604020202020204" pitchFamily="34" charset="0"/>
              </a:rPr>
              <a:t> sealhulgas uute rohealade loomine ja nende elurikkuse suurendamine, linnaaiandus, veesilmad ja arukad sadeveelahendused</a:t>
            </a:r>
            <a:endParaRPr lang="et-EE" sz="1800" dirty="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07000"/>
              </a:lnSpc>
              <a:spcAft>
                <a:spcPts val="800"/>
              </a:spcAft>
            </a:pPr>
            <a:r>
              <a:rPr lang="et-EE" sz="1600" b="1" dirty="0">
                <a:latin typeface="Arial" panose="020B0604020202020204" pitchFamily="34" charset="0"/>
                <a:ea typeface="Calibri" panose="020F0502020204030204" pitchFamily="34" charset="0"/>
                <a:cs typeface="Arial" panose="020B0604020202020204" pitchFamily="34" charset="0"/>
              </a:rPr>
              <a:t>AINULT IDA-VIRU</a:t>
            </a:r>
            <a:r>
              <a:rPr lang="et-EE" sz="1600" dirty="0">
                <a:latin typeface="Arial" panose="020B0604020202020204" pitchFamily="34" charset="0"/>
                <a:ea typeface="Calibri" panose="020F0502020204030204" pitchFamily="34" charset="0"/>
                <a:cs typeface="Arial" panose="020B0604020202020204" pitchFamily="34" charset="0"/>
              </a:rPr>
              <a:t>: </a:t>
            </a:r>
            <a:r>
              <a:rPr lang="et-EE" sz="1800" dirty="0">
                <a:effectLst/>
                <a:latin typeface="Arial" panose="020B0604020202020204" pitchFamily="34" charset="0"/>
                <a:ea typeface="Times New Roman" panose="02020603050405020304" pitchFamily="18" charset="0"/>
                <a:cs typeface="Arial" panose="020B0604020202020204" pitchFamily="34" charset="0"/>
              </a:rPr>
              <a:t>kaasajastatakse avalikku linnaruumi ning arendatakse välja rekreatsioonialad, sealhulgas tänavaruumi kujundamine, mittevajalike ehitiste lammutamine, kooskäimiskohtade, väljakute ja parkide ning lastele ja noortele mõeldud atraktsioonide arendamine, parandatakse jalgsi ja jalgrattaga liikumise võimalusi, sealhulgas uute jalg- ja jalgrattateede, jalgratta- ja jalgteede sildade ja tunnelite rajamine, ristmike või tänavate ja teede ümberkohandamine jalgsi või jalgrattaga liikumiseks ning avaliku linnaruumi kujundamine säästvaid liikumisviise toetavamaks, või muudetakse linnaruumi ligipääsetavaks kõigile inimestele, olenemata nende vanusest või erivajadusest</a:t>
            </a:r>
            <a:endParaRPr lang="et-EE" sz="16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t-EE" sz="1600" b="1" dirty="0">
                <a:latin typeface="Arial" panose="020B0604020202020204" pitchFamily="34" charset="0"/>
                <a:ea typeface="Calibri" panose="020F0502020204030204" pitchFamily="34" charset="0"/>
                <a:cs typeface="Arial" panose="020B0604020202020204" pitchFamily="34" charset="0"/>
              </a:rPr>
              <a:t>AINULT IDA-VIRU</a:t>
            </a:r>
            <a:r>
              <a:rPr lang="et-EE" sz="1600" dirty="0">
                <a:latin typeface="Arial" panose="020B0604020202020204" pitchFamily="34" charset="0"/>
                <a:ea typeface="Calibri" panose="020F0502020204030204" pitchFamily="34" charset="0"/>
                <a:cs typeface="Arial" panose="020B0604020202020204" pitchFamily="34" charset="0"/>
              </a:rPr>
              <a:t>: </a:t>
            </a:r>
            <a:r>
              <a:rPr lang="et-EE" sz="1800" dirty="0">
                <a:effectLst/>
                <a:latin typeface="Arial" panose="020B0604020202020204" pitchFamily="34" charset="0"/>
                <a:ea typeface="Times New Roman" panose="02020603050405020304" pitchFamily="18" charset="0"/>
                <a:cs typeface="Arial" panose="020B0604020202020204" pitchFamily="34" charset="0"/>
              </a:rPr>
              <a:t>arendatakse jätkusuutlikku elamufondi, sealhulgas kaasajastatakse korterelamute avalikke õuealasid, rajatakse </a:t>
            </a:r>
            <a:r>
              <a:rPr lang="et-EE" sz="1800" dirty="0">
                <a:solidFill>
                  <a:srgbClr val="202020"/>
                </a:solidFill>
                <a:effectLst/>
                <a:latin typeface="Arial" panose="020B0604020202020204" pitchFamily="34" charset="0"/>
                <a:ea typeface="Times New Roman" panose="02020603050405020304" pitchFamily="18" charset="0"/>
                <a:cs typeface="Arial" panose="020B0604020202020204" pitchFamily="34" charset="0"/>
              </a:rPr>
              <a:t>tugitaristu uute korterelamuarenduste juurde, või ehitatakse üürimaju</a:t>
            </a:r>
            <a:endParaRPr lang="et-EE" sz="16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t-EE" sz="1600" b="1" dirty="0">
                <a:latin typeface="Arial" panose="020B0604020202020204" pitchFamily="34" charset="0"/>
                <a:ea typeface="Calibri" panose="020F0502020204030204" pitchFamily="34" charset="0"/>
                <a:cs typeface="Arial" panose="020B0604020202020204" pitchFamily="34" charset="0"/>
              </a:rPr>
              <a:t>AINULT IDA-VIRU</a:t>
            </a:r>
            <a:r>
              <a:rPr lang="et-EE" sz="1600" dirty="0">
                <a:latin typeface="Arial" panose="020B0604020202020204" pitchFamily="34" charset="0"/>
                <a:ea typeface="Calibri" panose="020F0502020204030204" pitchFamily="34" charset="0"/>
                <a:cs typeface="Arial" panose="020B0604020202020204" pitchFamily="34" charset="0"/>
              </a:rPr>
              <a:t>: </a:t>
            </a:r>
            <a:r>
              <a:rPr lang="et-EE" sz="1800" dirty="0">
                <a:effectLst/>
                <a:latin typeface="Arial" panose="020B0604020202020204" pitchFamily="34" charset="0"/>
                <a:ea typeface="Times New Roman" panose="02020603050405020304" pitchFamily="18" charset="0"/>
                <a:cs typeface="Arial" panose="020B0604020202020204" pitchFamily="34" charset="0"/>
              </a:rPr>
              <a:t>arendatakse vaba aja veetmisega seotud avalikku taristut, sealhulgas spordihooned ja -rajatised, raamatukogud, kogukonnamajad, või arendatakse </a:t>
            </a:r>
            <a:r>
              <a:rPr lang="et-EE" sz="1800" dirty="0" err="1">
                <a:effectLst/>
                <a:latin typeface="Arial" panose="020B0604020202020204" pitchFamily="34" charset="0"/>
                <a:ea typeface="Times New Roman" panose="02020603050405020304" pitchFamily="18" charset="0"/>
                <a:cs typeface="Arial" panose="020B0604020202020204" pitchFamily="34" charset="0"/>
              </a:rPr>
              <a:t>kaug</a:t>
            </a:r>
            <a:r>
              <a:rPr lang="et-EE" sz="1800" dirty="0">
                <a:effectLst/>
                <a:latin typeface="Arial" panose="020B0604020202020204" pitchFamily="34" charset="0"/>
                <a:ea typeface="Times New Roman" panose="02020603050405020304" pitchFamily="18" charset="0"/>
                <a:cs typeface="Arial" panose="020B0604020202020204" pitchFamily="34" charset="0"/>
              </a:rPr>
              <a:t>- ja koostöötamiseks vajalikku infrastruktuuri</a:t>
            </a:r>
            <a:r>
              <a:rPr lang="et-EE" sz="1600" dirty="0">
                <a:latin typeface="Arial" panose="020B0604020202020204" pitchFamily="34" charset="0"/>
                <a:ea typeface="Calibri" panose="020F0502020204030204" pitchFamily="34" charset="0"/>
                <a:cs typeface="Arial" panose="020B0604020202020204" pitchFamily="34" charset="0"/>
              </a:rPr>
              <a:t> </a:t>
            </a:r>
            <a:endParaRPr lang="et-EE" sz="1600" dirty="0">
              <a:solidFill>
                <a:srgbClr val="202020"/>
              </a:solidFill>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t-EE" sz="1600" dirty="0">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t-EE" sz="1800" dirty="0">
              <a:effectLst/>
              <a:latin typeface="Arial" panose="020B0604020202020204" pitchFamily="34" charset="0"/>
              <a:ea typeface="Calibri" panose="020F0502020204030204" pitchFamily="34" charset="0"/>
              <a:cs typeface="Arial" panose="020B0604020202020204" pitchFamily="34" charset="0"/>
            </a:endParaRPr>
          </a:p>
          <a:p>
            <a:endParaRPr lang="et-EE" dirty="0"/>
          </a:p>
        </p:txBody>
      </p:sp>
      <p:graphicFrame>
        <p:nvGraphicFramePr>
          <p:cNvPr id="5" name="Tabel 4">
            <a:extLst>
              <a:ext uri="{FF2B5EF4-FFF2-40B4-BE49-F238E27FC236}">
                <a16:creationId xmlns:a16="http://schemas.microsoft.com/office/drawing/2014/main" id="{075757FB-1A7D-4D16-B867-726167855418}"/>
              </a:ext>
            </a:extLst>
          </p:cNvPr>
          <p:cNvGraphicFramePr>
            <a:graphicFrameLocks noGrp="1"/>
          </p:cNvGraphicFramePr>
          <p:nvPr>
            <p:extLst>
              <p:ext uri="{D42A27DB-BD31-4B8C-83A1-F6EECF244321}">
                <p14:modId xmlns:p14="http://schemas.microsoft.com/office/powerpoint/2010/main" val="1519097391"/>
              </p:ext>
            </p:extLst>
          </p:nvPr>
        </p:nvGraphicFramePr>
        <p:xfrm>
          <a:off x="8740589" y="1330036"/>
          <a:ext cx="2841812" cy="5062858"/>
        </p:xfrm>
        <a:graphic>
          <a:graphicData uri="http://schemas.openxmlformats.org/drawingml/2006/table">
            <a:tbl>
              <a:tblPr>
                <a:tableStyleId>{5C22544A-7EE6-4342-B048-85BDC9FD1C3A}</a:tableStyleId>
              </a:tblPr>
              <a:tblGrid>
                <a:gridCol w="2841812">
                  <a:extLst>
                    <a:ext uri="{9D8B030D-6E8A-4147-A177-3AD203B41FA5}">
                      <a16:colId xmlns:a16="http://schemas.microsoft.com/office/drawing/2014/main" val="74909166"/>
                    </a:ext>
                  </a:extLst>
                </a:gridCol>
              </a:tblGrid>
              <a:tr h="239490">
                <a:tc>
                  <a:txBody>
                    <a:bodyPr/>
                    <a:lstStyle/>
                    <a:p>
                      <a:pPr algn="ctr" rtl="0" fontAlgn="t"/>
                      <a:r>
                        <a:rPr lang="et-EE" sz="1400" b="1" u="none" strike="noStrike" dirty="0">
                          <a:effectLst/>
                          <a:latin typeface="Arial" panose="020B0604020202020204" pitchFamily="34" charset="0"/>
                          <a:cs typeface="Arial" panose="020B0604020202020204" pitchFamily="34" charset="0"/>
                        </a:rPr>
                        <a:t>Väljundnäitajad</a:t>
                      </a:r>
                      <a:endParaRPr lang="et-EE" sz="1400" b="1" i="0" u="none" strike="noStrike" dirty="0">
                        <a:solidFill>
                          <a:srgbClr val="000000"/>
                        </a:solidFill>
                        <a:effectLst/>
                        <a:latin typeface="Arial" panose="020B0604020202020204" pitchFamily="34" charset="0"/>
                        <a:cs typeface="Arial" panose="020B0604020202020204" pitchFamily="34" charset="0"/>
                      </a:endParaRPr>
                    </a:p>
                  </a:txBody>
                  <a:tcPr marL="4545" marR="4545" marT="454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238877907"/>
                  </a:ext>
                </a:extLst>
              </a:tr>
              <a:tr h="578118">
                <a:tc>
                  <a:txBody>
                    <a:bodyPr/>
                    <a:lstStyle/>
                    <a:p>
                      <a:pPr marL="285750" indent="-285750" algn="l" rtl="0" fontAlgn="t">
                        <a:buFont typeface="Arial" panose="020B0604020202020204" pitchFamily="34" charset="0"/>
                        <a:buChar char="•"/>
                      </a:pPr>
                      <a:r>
                        <a:rPr lang="et-EE" sz="1400" u="none" strike="noStrike" dirty="0">
                          <a:effectLst/>
                          <a:latin typeface="Arial" panose="020B0604020202020204" pitchFamily="34" charset="0"/>
                          <a:cs typeface="Arial" panose="020B0604020202020204" pitchFamily="34" charset="0"/>
                        </a:rPr>
                        <a:t>integreeritud territoriaalse arengu projektid</a:t>
                      </a:r>
                      <a:endParaRPr lang="et-EE" sz="1400" b="0" i="0" u="none" strike="noStrike" dirty="0">
                        <a:solidFill>
                          <a:srgbClr val="000000"/>
                        </a:solidFill>
                        <a:effectLst/>
                        <a:latin typeface="Arial" panose="020B0604020202020204" pitchFamily="34" charset="0"/>
                        <a:cs typeface="Arial" panose="020B0604020202020204" pitchFamily="34" charset="0"/>
                      </a:endParaRPr>
                    </a:p>
                  </a:txBody>
                  <a:tcPr marL="4545" marR="4545" marT="4545" marB="0">
                    <a:noFill/>
                  </a:tcPr>
                </a:tc>
                <a:extLst>
                  <a:ext uri="{0D108BD9-81ED-4DB2-BD59-A6C34878D82A}">
                    <a16:rowId xmlns:a16="http://schemas.microsoft.com/office/drawing/2014/main" val="498304160"/>
                  </a:ext>
                </a:extLst>
              </a:tr>
              <a:tr h="473984">
                <a:tc>
                  <a:txBody>
                    <a:bodyPr/>
                    <a:lstStyle/>
                    <a:p>
                      <a:pPr marL="285750" indent="-285750" algn="l" rtl="0" fontAlgn="t">
                        <a:buFont typeface="Arial" panose="020B0604020202020204" pitchFamily="34" charset="0"/>
                        <a:buChar char="•"/>
                      </a:pPr>
                      <a:r>
                        <a:rPr lang="fi-FI" sz="1400" u="none" strike="noStrike" dirty="0" err="1">
                          <a:effectLst/>
                          <a:latin typeface="Arial" panose="020B0604020202020204" pitchFamily="34" charset="0"/>
                          <a:cs typeface="Arial" panose="020B0604020202020204" pitchFamily="34" charset="0"/>
                        </a:rPr>
                        <a:t>loodud</a:t>
                      </a:r>
                      <a:r>
                        <a:rPr lang="fi-FI" sz="1400" u="none" strike="noStrike" dirty="0">
                          <a:effectLst/>
                          <a:latin typeface="Arial" panose="020B0604020202020204" pitchFamily="34" charset="0"/>
                          <a:cs typeface="Arial" panose="020B0604020202020204" pitchFamily="34" charset="0"/>
                        </a:rPr>
                        <a:t> </a:t>
                      </a:r>
                      <a:r>
                        <a:rPr lang="fi-FI" sz="1400" u="none" strike="noStrike" dirty="0" err="1">
                          <a:effectLst/>
                          <a:latin typeface="Arial" panose="020B0604020202020204" pitchFamily="34" charset="0"/>
                          <a:cs typeface="Arial" panose="020B0604020202020204" pitchFamily="34" charset="0"/>
                        </a:rPr>
                        <a:t>või</a:t>
                      </a:r>
                      <a:r>
                        <a:rPr lang="fi-FI" sz="1400" u="none" strike="noStrike" dirty="0">
                          <a:effectLst/>
                          <a:latin typeface="Arial" panose="020B0604020202020204" pitchFamily="34" charset="0"/>
                          <a:cs typeface="Arial" panose="020B0604020202020204" pitchFamily="34" charset="0"/>
                        </a:rPr>
                        <a:t> </a:t>
                      </a:r>
                      <a:r>
                        <a:rPr lang="fi-FI" sz="1400" u="none" strike="noStrike" dirty="0" err="1">
                          <a:effectLst/>
                          <a:latin typeface="Arial" panose="020B0604020202020204" pitchFamily="34" charset="0"/>
                          <a:cs typeface="Arial" panose="020B0604020202020204" pitchFamily="34" charset="0"/>
                        </a:rPr>
                        <a:t>taastatud</a:t>
                      </a:r>
                      <a:r>
                        <a:rPr lang="fi-FI" sz="1400" u="none" strike="noStrike" dirty="0">
                          <a:effectLst/>
                          <a:latin typeface="Arial" panose="020B0604020202020204" pitchFamily="34" charset="0"/>
                          <a:cs typeface="Arial" panose="020B0604020202020204" pitchFamily="34" charset="0"/>
                        </a:rPr>
                        <a:t> </a:t>
                      </a:r>
                      <a:r>
                        <a:rPr lang="fi-FI" sz="1400" u="none" strike="noStrike" dirty="0" err="1">
                          <a:effectLst/>
                          <a:latin typeface="Arial" panose="020B0604020202020204" pitchFamily="34" charset="0"/>
                          <a:cs typeface="Arial" panose="020B0604020202020204" pitchFamily="34" charset="0"/>
                        </a:rPr>
                        <a:t>rohetaristu</a:t>
                      </a:r>
                      <a:r>
                        <a:rPr lang="fi-FI" sz="1400" u="none" strike="noStrike" dirty="0">
                          <a:effectLst/>
                          <a:latin typeface="Arial" panose="020B0604020202020204" pitchFamily="34" charset="0"/>
                          <a:cs typeface="Arial" panose="020B0604020202020204" pitchFamily="34" charset="0"/>
                        </a:rPr>
                        <a:t> </a:t>
                      </a:r>
                      <a:r>
                        <a:rPr lang="fi-FI" sz="1400" u="none" strike="noStrike" dirty="0" err="1">
                          <a:effectLst/>
                          <a:latin typeface="Arial" panose="020B0604020202020204" pitchFamily="34" charset="0"/>
                          <a:cs typeface="Arial" panose="020B0604020202020204" pitchFamily="34" charset="0"/>
                        </a:rPr>
                        <a:t>pindala</a:t>
                      </a:r>
                      <a:endParaRPr lang="fi-FI" sz="1400" b="0" i="0" u="none" strike="noStrike" dirty="0">
                        <a:solidFill>
                          <a:srgbClr val="000000"/>
                        </a:solidFill>
                        <a:effectLst/>
                        <a:latin typeface="Arial" panose="020B0604020202020204" pitchFamily="34" charset="0"/>
                        <a:cs typeface="Arial" panose="020B0604020202020204" pitchFamily="34" charset="0"/>
                      </a:endParaRPr>
                    </a:p>
                  </a:txBody>
                  <a:tcPr marL="4545" marR="4545" marT="4545" marB="0">
                    <a:noFill/>
                  </a:tcPr>
                </a:tc>
                <a:extLst>
                  <a:ext uri="{0D108BD9-81ED-4DB2-BD59-A6C34878D82A}">
                    <a16:rowId xmlns:a16="http://schemas.microsoft.com/office/drawing/2014/main" val="1560799670"/>
                  </a:ext>
                </a:extLst>
              </a:tr>
              <a:tr h="715299">
                <a:tc>
                  <a:txBody>
                    <a:bodyPr/>
                    <a:lstStyle/>
                    <a:p>
                      <a:pPr marL="285750" indent="-285750" algn="l" rtl="0" fontAlgn="t">
                        <a:buFont typeface="Arial" panose="020B0604020202020204" pitchFamily="34" charset="0"/>
                        <a:buChar char="•"/>
                      </a:pPr>
                      <a:r>
                        <a:rPr lang="et-EE" sz="1400" u="none" strike="noStrike" dirty="0">
                          <a:effectLst/>
                          <a:latin typeface="Arial" panose="020B0604020202020204" pitchFamily="34" charset="0"/>
                          <a:cs typeface="Arial" panose="020B0604020202020204" pitchFamily="34" charset="0"/>
                        </a:rPr>
                        <a:t>avaliku ruumi pindala, mis on linnapiirkondades loodud     või taastatud</a:t>
                      </a:r>
                      <a:endParaRPr lang="et-EE" sz="1400" b="0" i="0" u="none" strike="noStrike" dirty="0">
                        <a:solidFill>
                          <a:srgbClr val="000000"/>
                        </a:solidFill>
                        <a:effectLst/>
                        <a:latin typeface="Arial" panose="020B0604020202020204" pitchFamily="34" charset="0"/>
                        <a:cs typeface="Arial" panose="020B0604020202020204" pitchFamily="34" charset="0"/>
                      </a:endParaRPr>
                    </a:p>
                  </a:txBody>
                  <a:tcPr marL="4545" marR="4545" marT="4545" marB="0">
                    <a:noFill/>
                  </a:tcPr>
                </a:tc>
                <a:extLst>
                  <a:ext uri="{0D108BD9-81ED-4DB2-BD59-A6C34878D82A}">
                    <a16:rowId xmlns:a16="http://schemas.microsoft.com/office/drawing/2014/main" val="3534815359"/>
                  </a:ext>
                </a:extLst>
              </a:tr>
              <a:tr h="514428">
                <a:tc>
                  <a:txBody>
                    <a:bodyPr/>
                    <a:lstStyle/>
                    <a:p>
                      <a:pPr marL="285750" indent="-285750" algn="l" rtl="0" fontAlgn="t">
                        <a:buFont typeface="Arial" panose="020B0604020202020204" pitchFamily="34" charset="0"/>
                        <a:buChar char="•"/>
                      </a:pPr>
                      <a:r>
                        <a:rPr lang="et-EE" sz="1400" u="none" strike="noStrike" dirty="0">
                          <a:effectLst/>
                          <a:latin typeface="Arial" panose="020B0604020202020204" pitchFamily="34" charset="0"/>
                          <a:cs typeface="Arial" panose="020B0604020202020204" pitchFamily="34" charset="0"/>
                        </a:rPr>
                        <a:t>toetatud jalgratta - ja/või jalgteede infrastruktuur</a:t>
                      </a:r>
                      <a:endParaRPr lang="et-EE" sz="1400" b="0" i="0" u="none" strike="noStrike" dirty="0">
                        <a:solidFill>
                          <a:srgbClr val="000000"/>
                        </a:solidFill>
                        <a:effectLst/>
                        <a:latin typeface="Arial" panose="020B0604020202020204" pitchFamily="34" charset="0"/>
                        <a:cs typeface="Arial" panose="020B0604020202020204" pitchFamily="34" charset="0"/>
                      </a:endParaRPr>
                    </a:p>
                  </a:txBody>
                  <a:tcPr marL="4545" marR="4545" marT="4545" marB="0">
                    <a:noFill/>
                  </a:tcPr>
                </a:tc>
                <a:extLst>
                  <a:ext uri="{0D108BD9-81ED-4DB2-BD59-A6C34878D82A}">
                    <a16:rowId xmlns:a16="http://schemas.microsoft.com/office/drawing/2014/main" val="1788385223"/>
                  </a:ext>
                </a:extLst>
              </a:tr>
              <a:tr h="239490">
                <a:tc>
                  <a:txBody>
                    <a:bodyPr/>
                    <a:lstStyle/>
                    <a:p>
                      <a:pPr algn="ctr" rtl="0" fontAlgn="t"/>
                      <a:r>
                        <a:rPr lang="et-EE" sz="1400" b="1" u="none" strike="noStrike" dirty="0">
                          <a:effectLst/>
                          <a:latin typeface="Arial" panose="020B0604020202020204" pitchFamily="34" charset="0"/>
                          <a:cs typeface="Arial" panose="020B0604020202020204" pitchFamily="34" charset="0"/>
                        </a:rPr>
                        <a:t>Tulemusnäitajad</a:t>
                      </a:r>
                      <a:endParaRPr lang="et-EE" sz="1400" b="1" i="0" u="none" strike="noStrike" dirty="0">
                        <a:solidFill>
                          <a:srgbClr val="000000"/>
                        </a:solidFill>
                        <a:effectLst/>
                        <a:latin typeface="Arial" panose="020B0604020202020204" pitchFamily="34" charset="0"/>
                        <a:cs typeface="Arial" panose="020B0604020202020204" pitchFamily="34" charset="0"/>
                      </a:endParaRPr>
                    </a:p>
                  </a:txBody>
                  <a:tcPr marL="4545" marR="4545" marT="4545" marB="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04652018"/>
                  </a:ext>
                </a:extLst>
              </a:tr>
              <a:tr h="473984">
                <a:tc>
                  <a:txBody>
                    <a:bodyPr/>
                    <a:lstStyle/>
                    <a:p>
                      <a:pPr marL="285750" indent="-285750" algn="l" rtl="0" fontAlgn="t">
                        <a:buFont typeface="Arial" panose="020B0604020202020204" pitchFamily="34" charset="0"/>
                        <a:buChar char="•"/>
                      </a:pPr>
                      <a:r>
                        <a:rPr lang="et-EE" sz="1400" u="none" strike="noStrike" dirty="0">
                          <a:effectLst/>
                          <a:latin typeface="Arial" panose="020B0604020202020204" pitchFamily="34" charset="0"/>
                          <a:cs typeface="Arial" panose="020B0604020202020204" pitchFamily="34" charset="0"/>
                        </a:rPr>
                        <a:t>integreeritud projektidest kasu saanud organisatsioonide arv</a:t>
                      </a:r>
                      <a:endParaRPr lang="et-EE" sz="1400" b="0" i="0" u="none" strike="noStrike" dirty="0">
                        <a:solidFill>
                          <a:srgbClr val="000000"/>
                        </a:solidFill>
                        <a:effectLst/>
                        <a:latin typeface="Arial" panose="020B0604020202020204" pitchFamily="34" charset="0"/>
                        <a:cs typeface="Arial" panose="020B0604020202020204" pitchFamily="34" charset="0"/>
                      </a:endParaRPr>
                    </a:p>
                  </a:txBody>
                  <a:tcPr marL="4545" marR="4545" marT="4545" marB="0">
                    <a:noFill/>
                  </a:tcPr>
                </a:tc>
                <a:extLst>
                  <a:ext uri="{0D108BD9-81ED-4DB2-BD59-A6C34878D82A}">
                    <a16:rowId xmlns:a16="http://schemas.microsoft.com/office/drawing/2014/main" val="2202388495"/>
                  </a:ext>
                </a:extLst>
              </a:tr>
              <a:tr h="708480">
                <a:tc>
                  <a:txBody>
                    <a:bodyPr/>
                    <a:lstStyle/>
                    <a:p>
                      <a:pPr marL="285750" indent="-285750" algn="l" rtl="0" fontAlgn="t">
                        <a:buFont typeface="Arial" panose="020B0604020202020204" pitchFamily="34" charset="0"/>
                        <a:buChar char="•"/>
                      </a:pPr>
                      <a:r>
                        <a:rPr lang="fi-FI" sz="1400" u="none" strike="noStrike" dirty="0">
                          <a:effectLst/>
                          <a:latin typeface="Arial" panose="020B0604020202020204" pitchFamily="34" charset="0"/>
                          <a:cs typeface="Arial" panose="020B0604020202020204" pitchFamily="34" charset="0"/>
                        </a:rPr>
                        <a:t>uute ja </a:t>
                      </a:r>
                      <a:r>
                        <a:rPr lang="fi-FI" sz="1400" u="none" strike="noStrike" dirty="0" err="1">
                          <a:effectLst/>
                          <a:latin typeface="Arial" panose="020B0604020202020204" pitchFamily="34" charset="0"/>
                          <a:cs typeface="Arial" panose="020B0604020202020204" pitchFamily="34" charset="0"/>
                        </a:rPr>
                        <a:t>täiendatud</a:t>
                      </a:r>
                      <a:r>
                        <a:rPr lang="fi-FI" sz="1400" u="none" strike="noStrike" dirty="0">
                          <a:effectLst/>
                          <a:latin typeface="Arial" panose="020B0604020202020204" pitchFamily="34" charset="0"/>
                          <a:cs typeface="Arial" panose="020B0604020202020204" pitchFamily="34" charset="0"/>
                        </a:rPr>
                        <a:t> </a:t>
                      </a:r>
                      <a:r>
                        <a:rPr lang="fi-FI" sz="1400" u="none" strike="noStrike" dirty="0" err="1">
                          <a:effectLst/>
                          <a:latin typeface="Arial" panose="020B0604020202020204" pitchFamily="34" charset="0"/>
                          <a:cs typeface="Arial" panose="020B0604020202020204" pitchFamily="34" charset="0"/>
                        </a:rPr>
                        <a:t>avalike</a:t>
                      </a:r>
                      <a:r>
                        <a:rPr lang="fi-FI" sz="1400" u="none" strike="noStrike" dirty="0">
                          <a:effectLst/>
                          <a:latin typeface="Arial" panose="020B0604020202020204" pitchFamily="34" charset="0"/>
                          <a:cs typeface="Arial" panose="020B0604020202020204" pitchFamily="34" charset="0"/>
                        </a:rPr>
                        <a:t> </a:t>
                      </a:r>
                      <a:r>
                        <a:rPr lang="fi-FI" sz="1400" u="none" strike="noStrike" dirty="0" err="1">
                          <a:effectLst/>
                          <a:latin typeface="Arial" panose="020B0604020202020204" pitchFamily="34" charset="0"/>
                          <a:cs typeface="Arial" panose="020B0604020202020204" pitchFamily="34" charset="0"/>
                        </a:rPr>
                        <a:t>digitaalsete</a:t>
                      </a:r>
                      <a:r>
                        <a:rPr lang="fi-FI" sz="1400" u="none" strike="noStrike" dirty="0">
                          <a:effectLst/>
                          <a:latin typeface="Arial" panose="020B0604020202020204" pitchFamily="34" charset="0"/>
                          <a:cs typeface="Arial" panose="020B0604020202020204" pitchFamily="34" charset="0"/>
                        </a:rPr>
                        <a:t> </a:t>
                      </a:r>
                      <a:r>
                        <a:rPr lang="fi-FI" sz="1400" u="none" strike="noStrike" dirty="0" err="1">
                          <a:effectLst/>
                          <a:latin typeface="Arial" panose="020B0604020202020204" pitchFamily="34" charset="0"/>
                          <a:cs typeface="Arial" panose="020B0604020202020204" pitchFamily="34" charset="0"/>
                        </a:rPr>
                        <a:t>teenuste</a:t>
                      </a:r>
                      <a:r>
                        <a:rPr lang="fi-FI" sz="1400" u="none" strike="noStrike" dirty="0">
                          <a:effectLst/>
                          <a:latin typeface="Arial" panose="020B0604020202020204" pitchFamily="34" charset="0"/>
                          <a:cs typeface="Arial" panose="020B0604020202020204" pitchFamily="34" charset="0"/>
                        </a:rPr>
                        <a:t>, </a:t>
                      </a:r>
                      <a:r>
                        <a:rPr lang="fi-FI" sz="1400" u="none" strike="noStrike" dirty="0" err="1">
                          <a:effectLst/>
                          <a:latin typeface="Arial" panose="020B0604020202020204" pitchFamily="34" charset="0"/>
                          <a:cs typeface="Arial" panose="020B0604020202020204" pitchFamily="34" charset="0"/>
                        </a:rPr>
                        <a:t>toodete</a:t>
                      </a:r>
                      <a:r>
                        <a:rPr lang="fi-FI" sz="1400" u="none" strike="noStrike" dirty="0">
                          <a:effectLst/>
                          <a:latin typeface="Arial" panose="020B0604020202020204" pitchFamily="34" charset="0"/>
                          <a:cs typeface="Arial" panose="020B0604020202020204" pitchFamily="34" charset="0"/>
                        </a:rPr>
                        <a:t> ja </a:t>
                      </a:r>
                      <a:r>
                        <a:rPr lang="fi-FI" sz="1400" u="none" strike="noStrike" dirty="0" err="1">
                          <a:effectLst/>
                          <a:latin typeface="Arial" panose="020B0604020202020204" pitchFamily="34" charset="0"/>
                          <a:cs typeface="Arial" panose="020B0604020202020204" pitchFamily="34" charset="0"/>
                        </a:rPr>
                        <a:t>protsesside</a:t>
                      </a:r>
                      <a:r>
                        <a:rPr lang="fi-FI" sz="1400" u="none" strike="noStrike" dirty="0">
                          <a:effectLst/>
                          <a:latin typeface="Arial" panose="020B0604020202020204" pitchFamily="34" charset="0"/>
                          <a:cs typeface="Arial" panose="020B0604020202020204" pitchFamily="34" charset="0"/>
                        </a:rPr>
                        <a:t> </a:t>
                      </a:r>
                      <a:r>
                        <a:rPr lang="fi-FI" sz="1400" u="none" strike="noStrike" dirty="0" err="1">
                          <a:effectLst/>
                          <a:latin typeface="Arial" panose="020B0604020202020204" pitchFamily="34" charset="0"/>
                          <a:cs typeface="Arial" panose="020B0604020202020204" pitchFamily="34" charset="0"/>
                        </a:rPr>
                        <a:t>kasutajate</a:t>
                      </a:r>
                      <a:r>
                        <a:rPr lang="fi-FI" sz="1400" u="none" strike="noStrike" dirty="0">
                          <a:effectLst/>
                          <a:latin typeface="Arial" panose="020B0604020202020204" pitchFamily="34" charset="0"/>
                          <a:cs typeface="Arial" panose="020B0604020202020204" pitchFamily="34" charset="0"/>
                        </a:rPr>
                        <a:t> </a:t>
                      </a:r>
                      <a:r>
                        <a:rPr lang="fi-FI" sz="1400" u="none" strike="noStrike" dirty="0" err="1">
                          <a:effectLst/>
                          <a:latin typeface="Arial" panose="020B0604020202020204" pitchFamily="34" charset="0"/>
                          <a:cs typeface="Arial" panose="020B0604020202020204" pitchFamily="34" charset="0"/>
                        </a:rPr>
                        <a:t>arv</a:t>
                      </a:r>
                      <a:endParaRPr lang="fi-FI" sz="1400" b="0" i="0" u="none" strike="noStrike" dirty="0">
                        <a:solidFill>
                          <a:srgbClr val="000000"/>
                        </a:solidFill>
                        <a:effectLst/>
                        <a:latin typeface="Arial" panose="020B0604020202020204" pitchFamily="34" charset="0"/>
                        <a:cs typeface="Arial" panose="020B0604020202020204" pitchFamily="34" charset="0"/>
                      </a:endParaRPr>
                    </a:p>
                  </a:txBody>
                  <a:tcPr marL="4545" marR="4545" marT="4545" marB="0">
                    <a:noFill/>
                  </a:tcPr>
                </a:tc>
                <a:extLst>
                  <a:ext uri="{0D108BD9-81ED-4DB2-BD59-A6C34878D82A}">
                    <a16:rowId xmlns:a16="http://schemas.microsoft.com/office/drawing/2014/main" val="3086790583"/>
                  </a:ext>
                </a:extLst>
              </a:tr>
              <a:tr h="473984">
                <a:tc>
                  <a:txBody>
                    <a:bodyPr/>
                    <a:lstStyle/>
                    <a:p>
                      <a:pPr marL="285750" indent="-285750" algn="l" rtl="0" fontAlgn="t">
                        <a:buFont typeface="Arial" panose="020B0604020202020204" pitchFamily="34" charset="0"/>
                        <a:buChar char="•"/>
                      </a:pPr>
                      <a:r>
                        <a:rPr lang="et-EE" sz="1400" u="none" strike="noStrike" dirty="0">
                          <a:effectLst/>
                          <a:latin typeface="Arial" panose="020B0604020202020204" pitchFamily="34" charset="0"/>
                          <a:cs typeface="Arial" panose="020B0604020202020204" pitchFamily="34" charset="0"/>
                        </a:rPr>
                        <a:t>projektiga kaasatud investeeringute maht</a:t>
                      </a:r>
                      <a:endParaRPr lang="et-EE" sz="1400" b="0" i="0" u="none" strike="noStrike" dirty="0">
                        <a:solidFill>
                          <a:srgbClr val="000000"/>
                        </a:solidFill>
                        <a:effectLst/>
                        <a:latin typeface="Arial" panose="020B0604020202020204" pitchFamily="34" charset="0"/>
                        <a:cs typeface="Arial" panose="020B0604020202020204" pitchFamily="34" charset="0"/>
                      </a:endParaRPr>
                    </a:p>
                  </a:txBody>
                  <a:tcPr marL="4545" marR="4545" marT="4545" marB="0">
                    <a:noFill/>
                  </a:tcPr>
                </a:tc>
                <a:extLst>
                  <a:ext uri="{0D108BD9-81ED-4DB2-BD59-A6C34878D82A}">
                    <a16:rowId xmlns:a16="http://schemas.microsoft.com/office/drawing/2014/main" val="1518248090"/>
                  </a:ext>
                </a:extLst>
              </a:tr>
              <a:tr h="645601">
                <a:tc>
                  <a:txBody>
                    <a:bodyPr/>
                    <a:lstStyle/>
                    <a:p>
                      <a:pPr marL="285750" indent="-285750" algn="l" rtl="0" fontAlgn="t">
                        <a:buFont typeface="Arial" panose="020B0604020202020204" pitchFamily="34" charset="0"/>
                        <a:buChar char="•"/>
                      </a:pPr>
                      <a:r>
                        <a:rPr lang="et-EE" sz="1400" u="none" strike="noStrike" dirty="0">
                          <a:effectLst/>
                          <a:latin typeface="Arial" panose="020B0604020202020204" pitchFamily="34" charset="0"/>
                          <a:cs typeface="Arial" panose="020B0604020202020204" pitchFamily="34" charset="0"/>
                        </a:rPr>
                        <a:t>arendatud avalikust linnaruumist kasu saanud elanike arv</a:t>
                      </a:r>
                      <a:endParaRPr lang="et-EE" sz="1400" b="0" i="0" u="none" strike="noStrike" dirty="0">
                        <a:solidFill>
                          <a:srgbClr val="000000"/>
                        </a:solidFill>
                        <a:effectLst/>
                        <a:latin typeface="Arial" panose="020B0604020202020204" pitchFamily="34" charset="0"/>
                        <a:cs typeface="Arial" panose="020B0604020202020204" pitchFamily="34" charset="0"/>
                      </a:endParaRPr>
                    </a:p>
                  </a:txBody>
                  <a:tcPr marL="4545" marR="4545" marT="4545" marB="0">
                    <a:noFill/>
                  </a:tcPr>
                </a:tc>
                <a:extLst>
                  <a:ext uri="{0D108BD9-81ED-4DB2-BD59-A6C34878D82A}">
                    <a16:rowId xmlns:a16="http://schemas.microsoft.com/office/drawing/2014/main" val="1136313717"/>
                  </a:ext>
                </a:extLst>
              </a:tr>
            </a:tbl>
          </a:graphicData>
        </a:graphic>
      </p:graphicFrame>
    </p:spTree>
    <p:extLst>
      <p:ext uri="{BB962C8B-B14F-4D97-AF65-F5344CB8AC3E}">
        <p14:creationId xmlns:p14="http://schemas.microsoft.com/office/powerpoint/2010/main" val="4050929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13080510-E2ED-40B5-BE2B-4DCDCAB971D0}"/>
              </a:ext>
            </a:extLst>
          </p:cNvPr>
          <p:cNvSpPr>
            <a:spLocks noGrp="1"/>
          </p:cNvSpPr>
          <p:nvPr>
            <p:ph type="title"/>
          </p:nvPr>
        </p:nvSpPr>
        <p:spPr/>
        <p:txBody>
          <a:bodyPr/>
          <a:lstStyle/>
          <a:p>
            <a:r>
              <a:rPr lang="et-EE" sz="2400" b="1" dirty="0">
                <a:latin typeface="Arial" panose="020B0604020202020204" pitchFamily="34" charset="0"/>
                <a:cs typeface="Arial" panose="020B0604020202020204" pitchFamily="34" charset="0"/>
              </a:rPr>
              <a:t>Linnapiirkonna põhine vahendite jaotus</a:t>
            </a:r>
          </a:p>
        </p:txBody>
      </p:sp>
      <p:sp>
        <p:nvSpPr>
          <p:cNvPr id="3" name="Sisu kohatäide 2">
            <a:extLst>
              <a:ext uri="{FF2B5EF4-FFF2-40B4-BE49-F238E27FC236}">
                <a16:creationId xmlns:a16="http://schemas.microsoft.com/office/drawing/2014/main" id="{1A90AC34-DF9B-4F9E-9F32-40BBC3FB82E0}"/>
              </a:ext>
            </a:extLst>
          </p:cNvPr>
          <p:cNvSpPr>
            <a:spLocks noGrp="1"/>
          </p:cNvSpPr>
          <p:nvPr>
            <p:ph sz="half" idx="1"/>
          </p:nvPr>
        </p:nvSpPr>
        <p:spPr/>
        <p:txBody>
          <a:bodyPr/>
          <a:lstStyle/>
          <a:p>
            <a:pPr marL="0" indent="0" algn="just" fontAlgn="ctr">
              <a:lnSpc>
                <a:spcPct val="107000"/>
              </a:lnSpc>
              <a:spcAft>
                <a:spcPts val="800"/>
              </a:spcAft>
              <a:buNone/>
            </a:pPr>
            <a:r>
              <a:rPr lang="et-EE" sz="1800" dirty="0">
                <a:effectLst/>
                <a:latin typeface="Arial" panose="020B0604020202020204" pitchFamily="34" charset="0"/>
                <a:ea typeface="Times New Roman" panose="02020603050405020304" pitchFamily="18" charset="0"/>
                <a:cs typeface="Arial" panose="020B0604020202020204" pitchFamily="34" charset="0"/>
              </a:rPr>
              <a:t>Meetme vahendid jaotatud linnapiirkondade vahel järgmiselt:</a:t>
            </a:r>
            <a:endParaRPr lang="et-EE" sz="1800" dirty="0">
              <a:effectLst/>
              <a:latin typeface="Arial" panose="020B0604020202020204" pitchFamily="34" charset="0"/>
              <a:ea typeface="Calibri" panose="020F0502020204030204" pitchFamily="34" charset="0"/>
              <a:cs typeface="Arial" panose="020B0604020202020204" pitchFamily="34" charset="0"/>
            </a:endParaRPr>
          </a:p>
          <a:p>
            <a:pPr marL="0" lvl="0" indent="0" algn="just" fontAlgn="ctr">
              <a:lnSpc>
                <a:spcPct val="107000"/>
              </a:lnSpc>
              <a:spcAft>
                <a:spcPts val="800"/>
              </a:spcAft>
              <a:buNone/>
            </a:pPr>
            <a:r>
              <a:rPr lang="et-EE" sz="1800" b="1" i="1" dirty="0">
                <a:effectLst/>
                <a:latin typeface="Arial" panose="020B0604020202020204" pitchFamily="34" charset="0"/>
                <a:ea typeface="Times New Roman" panose="02020603050405020304" pitchFamily="18" charset="0"/>
                <a:cs typeface="Arial" panose="020B0604020202020204" pitchFamily="34" charset="0"/>
              </a:rPr>
              <a:t>- Nutikad lahendused sh </a:t>
            </a:r>
            <a:r>
              <a:rPr lang="et-EE" sz="1800" b="1" i="1" dirty="0">
                <a:latin typeface="Arial" panose="020B0604020202020204" pitchFamily="34" charset="0"/>
                <a:ea typeface="Times New Roman" panose="02020603050405020304" pitchFamily="18" charset="0"/>
                <a:cs typeface="Arial" panose="020B0604020202020204" pitchFamily="34" charset="0"/>
              </a:rPr>
              <a:t>rohelahendused </a:t>
            </a:r>
          </a:p>
          <a:p>
            <a:pPr algn="just" fontAlgn="ctr">
              <a:lnSpc>
                <a:spcPct val="100000"/>
              </a:lnSpc>
              <a:spcBef>
                <a:spcPts val="0"/>
              </a:spcBef>
            </a:pPr>
            <a:r>
              <a:rPr lang="et-EE" sz="1800" b="1"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Ida-V</a:t>
            </a:r>
            <a:r>
              <a:rPr lang="et-EE" sz="1800" b="1" i="1" dirty="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iru linnapiirkonnad – 2 450 000 eurot</a:t>
            </a:r>
          </a:p>
          <a:p>
            <a:pPr algn="just" fontAlgn="ctr">
              <a:lnSpc>
                <a:spcPct val="100000"/>
              </a:lnSpc>
              <a:spcBef>
                <a:spcPts val="0"/>
              </a:spcBef>
            </a:pPr>
            <a:r>
              <a:rPr lang="et-EE" sz="1800" b="1"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Tallinna linnapiirkond – 5 000 000 eurot</a:t>
            </a:r>
          </a:p>
          <a:p>
            <a:pPr algn="just" fontAlgn="ctr">
              <a:lnSpc>
                <a:spcPct val="100000"/>
              </a:lnSpc>
              <a:spcBef>
                <a:spcPts val="0"/>
              </a:spcBef>
            </a:pPr>
            <a:r>
              <a:rPr lang="et-EE" sz="1800" b="1" i="1" dirty="0">
                <a:solidFill>
                  <a:schemeClr val="accent1">
                    <a:lumMod val="50000"/>
                  </a:schemeClr>
                </a:solidFill>
                <a:latin typeface="Arial" panose="020B0604020202020204" pitchFamily="34" charset="0"/>
                <a:ea typeface="Times New Roman" panose="02020603050405020304" pitchFamily="18" charset="0"/>
                <a:cs typeface="Arial" panose="020B0604020202020204" pitchFamily="34" charset="0"/>
              </a:rPr>
              <a:t>Tartu linnapiirkond – 2 450 000 eurot</a:t>
            </a:r>
          </a:p>
          <a:p>
            <a:pPr algn="just" fontAlgn="ctr">
              <a:lnSpc>
                <a:spcPct val="100000"/>
              </a:lnSpc>
              <a:spcBef>
                <a:spcPts val="0"/>
              </a:spcBef>
            </a:pPr>
            <a:r>
              <a:rPr lang="et-EE" sz="1800" b="1"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rPr>
              <a:t>Pärnu linnapiirkond – 2 100 000 eurot</a:t>
            </a:r>
            <a:endParaRPr lang="et-EE" sz="1800" i="1" dirty="0">
              <a:solidFill>
                <a:schemeClr val="accent1">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fontAlgn="ctr">
              <a:lnSpc>
                <a:spcPct val="107000"/>
              </a:lnSpc>
              <a:spcAft>
                <a:spcPts val="800"/>
              </a:spcAft>
              <a:buNone/>
            </a:pPr>
            <a:endParaRPr lang="et-EE" sz="1800" b="1" dirty="0">
              <a:effectLst/>
              <a:latin typeface="Arial" panose="020B0604020202020204" pitchFamily="34" charset="0"/>
              <a:ea typeface="Calibri" panose="020F0502020204030204" pitchFamily="34" charset="0"/>
              <a:cs typeface="Arial" panose="020B0604020202020204" pitchFamily="34" charset="0"/>
            </a:endParaRPr>
          </a:p>
          <a:p>
            <a:pPr marL="0" indent="0" algn="just" fontAlgn="ctr">
              <a:lnSpc>
                <a:spcPct val="107000"/>
              </a:lnSpc>
              <a:spcAft>
                <a:spcPts val="800"/>
              </a:spcAft>
              <a:buNone/>
            </a:pPr>
            <a:r>
              <a:rPr lang="et-EE" sz="1800" b="1" dirty="0">
                <a:latin typeface="Arial" panose="020B0604020202020204" pitchFamily="34" charset="0"/>
                <a:ea typeface="Calibri" panose="020F0502020204030204" pitchFamily="34" charset="0"/>
                <a:cs typeface="Arial" panose="020B0604020202020204" pitchFamily="34" charset="0"/>
              </a:rPr>
              <a:t>- </a:t>
            </a:r>
            <a:r>
              <a:rPr lang="et-EE" sz="1800" b="1" dirty="0">
                <a:effectLst/>
                <a:latin typeface="Arial" panose="020B0604020202020204" pitchFamily="34" charset="0"/>
                <a:ea typeface="Calibri" panose="020F0502020204030204" pitchFamily="34" charset="0"/>
                <a:cs typeface="Arial" panose="020B0604020202020204" pitchFamily="34" charset="0"/>
              </a:rPr>
              <a:t>Ida-Viru linnapiirkondade taaselustamine</a:t>
            </a:r>
          </a:p>
          <a:p>
            <a:pPr algn="just" fontAlgn="ctr">
              <a:lnSpc>
                <a:spcPct val="100000"/>
              </a:lnSpc>
              <a:spcBef>
                <a:spcPts val="0"/>
              </a:spcBef>
            </a:pPr>
            <a:r>
              <a:rPr lang="et-EE" sz="1800" b="1"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Jõhvi/Kohtla-Järve piirkond – 8 680 000 eurot</a:t>
            </a:r>
          </a:p>
          <a:p>
            <a:pPr algn="just" fontAlgn="ctr">
              <a:lnSpc>
                <a:spcPct val="100000"/>
              </a:lnSpc>
              <a:spcBef>
                <a:spcPts val="0"/>
              </a:spcBef>
            </a:pPr>
            <a:r>
              <a:rPr lang="et-EE" sz="1800" b="1"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Sillamäe linn – 4 740 000 eurot</a:t>
            </a:r>
          </a:p>
          <a:p>
            <a:pPr algn="just" fontAlgn="ctr">
              <a:lnSpc>
                <a:spcPct val="100000"/>
              </a:lnSpc>
              <a:spcBef>
                <a:spcPts val="0"/>
              </a:spcBef>
            </a:pPr>
            <a:r>
              <a:rPr lang="et-EE" sz="1800" b="1"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Narva linn – 10 096 000 eurot</a:t>
            </a:r>
            <a:endParaRPr lang="et-EE" sz="18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endParaRPr>
          </a:p>
          <a:p>
            <a:endParaRPr lang="et-EE" dirty="0"/>
          </a:p>
        </p:txBody>
      </p:sp>
    </p:spTree>
    <p:extLst>
      <p:ext uri="{BB962C8B-B14F-4D97-AF65-F5344CB8AC3E}">
        <p14:creationId xmlns:p14="http://schemas.microsoft.com/office/powerpoint/2010/main" val="3107009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CCDEE55-FC80-4D05-BBBB-022FCC860E32}"/>
              </a:ext>
            </a:extLst>
          </p:cNvPr>
          <p:cNvSpPr>
            <a:spLocks noGrp="1"/>
          </p:cNvSpPr>
          <p:nvPr>
            <p:ph type="title"/>
          </p:nvPr>
        </p:nvSpPr>
        <p:spPr>
          <a:xfrm>
            <a:off x="609599" y="383055"/>
            <a:ext cx="10515600" cy="1325563"/>
          </a:xfrm>
        </p:spPr>
        <p:txBody>
          <a:bodyPr/>
          <a:lstStyle/>
          <a:p>
            <a:r>
              <a:rPr lang="et-EE" sz="2400" b="1" dirty="0">
                <a:latin typeface="Arial" panose="020B0604020202020204" pitchFamily="34" charset="0"/>
                <a:ea typeface="Tahoma" pitchFamily="34" charset="0"/>
                <a:cs typeface="Arial" panose="020B0604020202020204" pitchFamily="34" charset="0"/>
              </a:rPr>
              <a:t>Toetus ja abikõlblikkus</a:t>
            </a:r>
            <a:br>
              <a:rPr lang="et-EE" sz="2400" b="1" dirty="0">
                <a:latin typeface="Arial" panose="020B0604020202020204" pitchFamily="34" charset="0"/>
                <a:ea typeface="Tahoma" pitchFamily="34" charset="0"/>
                <a:cs typeface="Arial" panose="020B0604020202020204" pitchFamily="34" charset="0"/>
              </a:rPr>
            </a:br>
            <a:endParaRPr lang="et-EE" sz="2400" b="1" dirty="0">
              <a:latin typeface="Arial" panose="020B0604020202020204" pitchFamily="34" charset="0"/>
              <a:cs typeface="Arial" panose="020B0604020202020204" pitchFamily="34" charset="0"/>
            </a:endParaRPr>
          </a:p>
        </p:txBody>
      </p:sp>
      <p:sp>
        <p:nvSpPr>
          <p:cNvPr id="3" name="Sisu kohatäide 2">
            <a:extLst>
              <a:ext uri="{FF2B5EF4-FFF2-40B4-BE49-F238E27FC236}">
                <a16:creationId xmlns:a16="http://schemas.microsoft.com/office/drawing/2014/main" id="{04EB4F1F-4E1C-4CBE-BA1D-BC8EBB66D777}"/>
              </a:ext>
            </a:extLst>
          </p:cNvPr>
          <p:cNvSpPr>
            <a:spLocks noGrp="1"/>
          </p:cNvSpPr>
          <p:nvPr>
            <p:ph sz="half" idx="1"/>
          </p:nvPr>
        </p:nvSpPr>
        <p:spPr>
          <a:xfrm>
            <a:off x="609599" y="1425389"/>
            <a:ext cx="10972802" cy="4965138"/>
          </a:xfrm>
        </p:spPr>
        <p:txBody>
          <a:bodyPr>
            <a:normAutofit fontScale="70000" lnSpcReduction="20000"/>
          </a:bodyPr>
          <a:lstStyle/>
          <a:p>
            <a:pPr marL="252000">
              <a:lnSpc>
                <a:spcPct val="120000"/>
              </a:lnSpc>
            </a:pPr>
            <a:r>
              <a:rPr lang="et-EE" sz="2600" dirty="0">
                <a:latin typeface="Arial" panose="020B0604020202020204" pitchFamily="34" charset="0"/>
                <a:cs typeface="Arial" panose="020B0604020202020204" pitchFamily="34" charset="0"/>
              </a:rPr>
              <a:t>Taotlejateks saavad olla nii </a:t>
            </a:r>
            <a:r>
              <a:rPr lang="et-EE" sz="2600" dirty="0" err="1">
                <a:latin typeface="Arial" panose="020B0604020202020204" pitchFamily="34" charset="0"/>
                <a:cs typeface="Arial" panose="020B0604020202020204" pitchFamily="34" charset="0"/>
              </a:rPr>
              <a:t>KOVd</a:t>
            </a:r>
            <a:r>
              <a:rPr lang="et-EE" sz="2600" dirty="0">
                <a:latin typeface="Arial" panose="020B0604020202020204" pitchFamily="34" charset="0"/>
                <a:cs typeface="Arial" panose="020B0604020202020204" pitchFamily="34" charset="0"/>
              </a:rPr>
              <a:t>, äriühingud, mittetulundusühendused, avalik-õiguslikud isikud. </a:t>
            </a:r>
          </a:p>
          <a:p>
            <a:pPr marL="252000">
              <a:lnSpc>
                <a:spcPct val="120000"/>
              </a:lnSpc>
            </a:pPr>
            <a:r>
              <a:rPr lang="et-EE" sz="2600" dirty="0">
                <a:latin typeface="Arial" panose="020B0604020202020204" pitchFamily="34" charset="0"/>
                <a:cs typeface="Arial" panose="020B0604020202020204" pitchFamily="34" charset="0"/>
              </a:rPr>
              <a:t>Toetus innovatiivsetele lahendustele 200 000 - 1 mln €, Ida-Viru linnaruumi projektidel maksimaalne summa piiritlemata, omafinantseering minimaalselt 30%.</a:t>
            </a:r>
          </a:p>
          <a:p>
            <a:pPr marL="252000">
              <a:lnSpc>
                <a:spcPct val="120000"/>
              </a:lnSpc>
            </a:pPr>
            <a:r>
              <a:rPr lang="et-EE" sz="2600" dirty="0">
                <a:solidFill>
                  <a:srgbClr val="000000"/>
                </a:solidFill>
                <a:effectLst/>
                <a:latin typeface="Arial" panose="020B0604020202020204" pitchFamily="34" charset="0"/>
                <a:ea typeface="Calibri" panose="020F0502020204030204" pitchFamily="34" charset="0"/>
                <a:cs typeface="Arial" panose="020B0604020202020204" pitchFamily="34" charset="0"/>
              </a:rPr>
              <a:t>Abikõlblikud on tegevuste elluviimiseks vajalikud ning põhjendatud kulud vastavalt projekti iseloomule, kehtivad piirangud projektijuhtimise, kinnisasja soetamise kuludele. Üldkulusid ei toetata.</a:t>
            </a:r>
            <a:r>
              <a:rPr lang="et-EE" sz="2600" dirty="0">
                <a:latin typeface="Arial" panose="020B0604020202020204" pitchFamily="34" charset="0"/>
                <a:ea typeface="Calibri" panose="020F0502020204030204" pitchFamily="34" charset="0"/>
                <a:cs typeface="Arial" panose="020B0604020202020204" pitchFamily="34" charset="0"/>
              </a:rPr>
              <a:t> </a:t>
            </a:r>
          </a:p>
          <a:p>
            <a:pPr marL="252000">
              <a:lnSpc>
                <a:spcPct val="120000"/>
              </a:lnSpc>
              <a:spcAft>
                <a:spcPts val="800"/>
              </a:spcAft>
            </a:pPr>
            <a:r>
              <a:rPr lang="et-EE" sz="2600" dirty="0">
                <a:solidFill>
                  <a:srgbClr val="000000"/>
                </a:solidFill>
                <a:latin typeface="Arial" panose="020B0604020202020204" pitchFamily="34" charset="0"/>
                <a:cs typeface="Arial" panose="020B0604020202020204" pitchFamily="34" charset="0"/>
              </a:rPr>
              <a:t>Toetust saab anda ka vähese tähtsusega abina, riigiabina üldise grupierandi määruse alusel: </a:t>
            </a:r>
            <a:r>
              <a:rPr lang="et-EE" sz="2600" dirty="0">
                <a:solidFill>
                  <a:schemeClr val="accent1">
                    <a:lumMod val="50000"/>
                  </a:schemeClr>
                </a:solidFill>
                <a:latin typeface="Arial" panose="020B0604020202020204" pitchFamily="34" charset="0"/>
                <a:cs typeface="Arial" panose="020B0604020202020204" pitchFamily="34" charset="0"/>
              </a:rPr>
              <a:t>regionaalabi</a:t>
            </a:r>
            <a:r>
              <a:rPr lang="et-EE" sz="2600" dirty="0">
                <a:solidFill>
                  <a:srgbClr val="000000"/>
                </a:solidFill>
                <a:latin typeface="Arial" panose="020B0604020202020204" pitchFamily="34" charset="0"/>
                <a:cs typeface="Arial" panose="020B0604020202020204" pitchFamily="34" charset="0"/>
              </a:rPr>
              <a:t> vastavalt art 14; </a:t>
            </a:r>
            <a:r>
              <a:rPr lang="et-EE" sz="2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saastatud alade puhastamiseks antav investeeringuteks ettenähtav abi </a:t>
            </a:r>
            <a:r>
              <a:rPr lang="et-EE" sz="2600" dirty="0">
                <a:solidFill>
                  <a:srgbClr val="202020"/>
                </a:solidFill>
                <a:effectLst/>
                <a:latin typeface="Arial" panose="020B0604020202020204" pitchFamily="34" charset="0"/>
                <a:ea typeface="Calibri" panose="020F0502020204030204" pitchFamily="34" charset="0"/>
                <a:cs typeface="Arial" panose="020B0604020202020204" pitchFamily="34" charset="0"/>
              </a:rPr>
              <a:t>vastavalt artikkel 45; </a:t>
            </a:r>
            <a:r>
              <a:rPr lang="et-EE" sz="2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spordi- ja </a:t>
            </a:r>
            <a:r>
              <a:rPr lang="et-EE" sz="2600" dirty="0" err="1">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mitmeotstarbelise</a:t>
            </a:r>
            <a:r>
              <a:rPr lang="et-EE" sz="2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 vaba aja veetmise taristule</a:t>
            </a:r>
            <a:r>
              <a:rPr lang="et-EE" sz="2600" dirty="0">
                <a:effectLst/>
                <a:latin typeface="Arial" panose="020B0604020202020204" pitchFamily="34" charset="0"/>
                <a:ea typeface="Calibri" panose="020F0502020204030204" pitchFamily="34" charset="0"/>
                <a:cs typeface="Arial" panose="020B0604020202020204" pitchFamily="34" charset="0"/>
              </a:rPr>
              <a:t> vastavalt artikkel 55; </a:t>
            </a:r>
            <a:r>
              <a:rPr lang="et-EE" sz="2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kultuuri edendamiseks ja kultuuripärandi säilitamiseks antav investeerimisabi</a:t>
            </a:r>
            <a:r>
              <a:rPr lang="et-EE" sz="26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 </a:t>
            </a:r>
            <a:r>
              <a:rPr lang="et-EE" sz="2600" dirty="0">
                <a:effectLst/>
                <a:latin typeface="Arial" panose="020B0604020202020204" pitchFamily="34" charset="0"/>
                <a:ea typeface="Calibri" panose="020F0502020204030204" pitchFamily="34" charset="0"/>
                <a:cs typeface="Arial" panose="020B0604020202020204" pitchFamily="34" charset="0"/>
              </a:rPr>
              <a:t>vastavalt artikkel 53; </a:t>
            </a:r>
            <a:r>
              <a:rPr lang="et-EE" sz="2600" dirty="0">
                <a:solidFill>
                  <a:schemeClr val="accent1">
                    <a:lumMod val="50000"/>
                  </a:schemeClr>
                </a:solidFill>
                <a:effectLst/>
                <a:latin typeface="Arial" panose="020B0604020202020204" pitchFamily="34" charset="0"/>
                <a:ea typeface="Calibri" panose="020F0502020204030204" pitchFamily="34" charset="0"/>
                <a:cs typeface="Arial" panose="020B0604020202020204" pitchFamily="34" charset="0"/>
              </a:rPr>
              <a:t>kohalikule taristule antav investeeringuteks ette nähtud</a:t>
            </a:r>
            <a:r>
              <a:rPr lang="et-EE" sz="2600" dirty="0">
                <a:effectLst/>
                <a:latin typeface="Arial" panose="020B0604020202020204" pitchFamily="34" charset="0"/>
                <a:ea typeface="Calibri" panose="020F0502020204030204" pitchFamily="34" charset="0"/>
                <a:cs typeface="Arial" panose="020B0604020202020204" pitchFamily="34" charset="0"/>
              </a:rPr>
              <a:t> abi vastavalt artikkel 56.</a:t>
            </a:r>
            <a:r>
              <a:rPr lang="et-EE" sz="2600" dirty="0">
                <a:latin typeface="Arial" panose="020B0604020202020204" pitchFamily="34" charset="0"/>
                <a:ea typeface="Calibri" panose="020F0502020204030204" pitchFamily="34" charset="0"/>
                <a:cs typeface="Arial" panose="020B0604020202020204" pitchFamily="34" charset="0"/>
              </a:rPr>
              <a:t> </a:t>
            </a:r>
          </a:p>
          <a:p>
            <a:pPr marL="252000">
              <a:lnSpc>
                <a:spcPct val="120000"/>
              </a:lnSpc>
              <a:spcAft>
                <a:spcPts val="800"/>
              </a:spcAft>
            </a:pPr>
            <a:r>
              <a:rPr lang="et-EE" sz="2600" dirty="0">
                <a:latin typeface="Arial" panose="020B0604020202020204" pitchFamily="34" charset="0"/>
                <a:ea typeface="Calibri" panose="020F0502020204030204" pitchFamily="34" charset="0"/>
                <a:cs typeface="Arial" panose="020B0604020202020204" pitchFamily="34" charset="0"/>
              </a:rPr>
              <a:t>Projekti abikõlblikkus algab taotluse esitamisega, ettevalmistustegevuste kulud võimalike abikõlblikuks lugeda alates 01.01.2022. Arvestada tuleb riigiabi ergutavast mõjust tulenevad piiranguid. Abikõlblikkuse perioodi lõpp hiljemalt 31. august 2029.</a:t>
            </a:r>
            <a:endParaRPr lang="et-EE" sz="2600" dirty="0">
              <a:effectLst/>
              <a:latin typeface="Arial" panose="020B0604020202020204" pitchFamily="34" charset="0"/>
              <a:ea typeface="Calibri" panose="020F0502020204030204" pitchFamily="34" charset="0"/>
              <a:cs typeface="Arial" panose="020B0604020202020204" pitchFamily="34" charset="0"/>
            </a:endParaRPr>
          </a:p>
          <a:p>
            <a:pPr marL="252000">
              <a:lnSpc>
                <a:spcPct val="120000"/>
              </a:lnSpc>
              <a:spcAft>
                <a:spcPts val="800"/>
              </a:spcAft>
            </a:pPr>
            <a:r>
              <a:rPr lang="et-EE" sz="2600" dirty="0">
                <a:latin typeface="Arial" panose="020B0604020202020204" pitchFamily="34" charset="0"/>
                <a:ea typeface="Calibri" panose="020F0502020204030204" pitchFamily="34" charset="0"/>
                <a:cs typeface="Arial" panose="020B0604020202020204" pitchFamily="34" charset="0"/>
              </a:rPr>
              <a:t>Kõigi projektide puhul tuleb arvestada universaalse disaini põhimõtete rakendamisega. </a:t>
            </a:r>
            <a:endParaRPr lang="et-EE" sz="2600" dirty="0">
              <a:effectLst/>
              <a:latin typeface="Arial" panose="020B0604020202020204" pitchFamily="34" charset="0"/>
              <a:ea typeface="Calibri" panose="020F0502020204030204" pitchFamily="34" charset="0"/>
              <a:cs typeface="Arial" panose="020B0604020202020204" pitchFamily="34" charset="0"/>
            </a:endParaRPr>
          </a:p>
          <a:p>
            <a:endParaRPr lang="et-EE" sz="2000" dirty="0">
              <a:latin typeface="Arial" panose="020B0604020202020204" pitchFamily="34" charset="0"/>
              <a:cs typeface="Arial" panose="020B0604020202020204" pitchFamily="34" charset="0"/>
            </a:endParaRPr>
          </a:p>
          <a:p>
            <a:endParaRPr lang="et-E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5906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26D3BF9-C32E-4B9E-87DC-B91B671A8B31}"/>
              </a:ext>
            </a:extLst>
          </p:cNvPr>
          <p:cNvSpPr>
            <a:spLocks noGrp="1"/>
          </p:cNvSpPr>
          <p:nvPr>
            <p:ph type="title"/>
          </p:nvPr>
        </p:nvSpPr>
        <p:spPr/>
        <p:txBody>
          <a:bodyPr/>
          <a:lstStyle/>
          <a:p>
            <a:r>
              <a:rPr lang="et-EE" sz="2400" b="1" dirty="0">
                <a:latin typeface="Arial" panose="020B0604020202020204" pitchFamily="34" charset="0"/>
                <a:cs typeface="Arial" panose="020B0604020202020204" pitchFamily="34" charset="0"/>
              </a:rPr>
              <a:t>Linnapiirkondade tegevuskava </a:t>
            </a:r>
          </a:p>
        </p:txBody>
      </p:sp>
      <p:sp>
        <p:nvSpPr>
          <p:cNvPr id="3" name="Sisu kohatäide 2">
            <a:extLst>
              <a:ext uri="{FF2B5EF4-FFF2-40B4-BE49-F238E27FC236}">
                <a16:creationId xmlns:a16="http://schemas.microsoft.com/office/drawing/2014/main" id="{DF1158FA-0BDA-4E31-BD83-9441DB7AF1F3}"/>
              </a:ext>
            </a:extLst>
          </p:cNvPr>
          <p:cNvSpPr>
            <a:spLocks noGrp="1"/>
          </p:cNvSpPr>
          <p:nvPr>
            <p:ph sz="half" idx="1"/>
          </p:nvPr>
        </p:nvSpPr>
        <p:spPr/>
        <p:txBody>
          <a:bodyPr>
            <a:normAutofit/>
          </a:bodyPr>
          <a:lstStyle/>
          <a:p>
            <a:r>
              <a:rPr lang="et-EE" sz="2100" dirty="0">
                <a:latin typeface="Arial" panose="020B0604020202020204" pitchFamily="34" charset="0"/>
                <a:cs typeface="Arial" panose="020B0604020202020204" pitchFamily="34" charset="0"/>
              </a:rPr>
              <a:t>Toetust saab anda ainult linnapiirkonna tegevuskavasse nimetatud projektile. Tegevuste valiku eest vastutavad linnapiirkonnad.</a:t>
            </a:r>
          </a:p>
          <a:p>
            <a:r>
              <a:rPr lang="et-EE" sz="2100" dirty="0">
                <a:latin typeface="Arial" panose="020B0604020202020204" pitchFamily="34" charset="0"/>
                <a:cs typeface="Arial" panose="020B0604020202020204" pitchFamily="34" charset="0"/>
              </a:rPr>
              <a:t>Koostatakse Tallinna, Tartu, Pärnu ja Ida-Viru linnapiirkondade tegevuskavad. Ida-Viru nutikate lahenduste puhul koostatakse ühine linnapiirkonna tegevuskava. Ainult Ida-Viru linnapiirkondadele suunatud tegevusteks koostatakse eraldi Jõhvi/Kohtla-Järve/Toila, Sillamäe ja Narva tegevuskavad. </a:t>
            </a:r>
          </a:p>
          <a:p>
            <a:r>
              <a:rPr lang="et-EE" sz="2100" dirty="0">
                <a:latin typeface="Arial" panose="020B0604020202020204" pitchFamily="34" charset="0"/>
                <a:cs typeface="Arial" panose="020B0604020202020204" pitchFamily="34" charset="0"/>
              </a:rPr>
              <a:t>Linnapiirkondade projektid valivad keskuslinna poolt moodustatud linnapiirkondade komisjonid, lisaks linnapiirkonna </a:t>
            </a:r>
            <a:r>
              <a:rPr lang="et-EE" sz="2100" dirty="0" err="1">
                <a:latin typeface="Arial" panose="020B0604020202020204" pitchFamily="34" charset="0"/>
                <a:cs typeface="Arial" panose="020B0604020202020204" pitchFamily="34" charset="0"/>
              </a:rPr>
              <a:t>KOVdele</a:t>
            </a:r>
            <a:r>
              <a:rPr lang="et-EE" sz="2100" dirty="0">
                <a:latin typeface="Arial" panose="020B0604020202020204" pitchFamily="34" charset="0"/>
                <a:cs typeface="Arial" panose="020B0604020202020204" pitchFamily="34" charset="0"/>
              </a:rPr>
              <a:t> peavad koosseisu kuuluma ka piirkondlikud partnerid. Ida-Viru nutikate lahenduste puhul ühine MARO poolt moodustatud hindamiskomisjon.</a:t>
            </a:r>
          </a:p>
          <a:p>
            <a:r>
              <a:rPr lang="et-EE" sz="2000" dirty="0">
                <a:latin typeface="Arial" panose="020B0604020202020204" pitchFamily="34" charset="0"/>
                <a:cs typeface="Arial" panose="020B0604020202020204" pitchFamily="34" charset="0"/>
              </a:rPr>
              <a:t>Projektid reastatakse linnapiirkonna tegevus prioriteetsuse järjekorras ning sh tuuakse ära projekti nimetus, projekti osapool, indikatiivne eelarve, panus väljund- ja tulemusnäitajatesse, ajakava</a:t>
            </a:r>
          </a:p>
          <a:p>
            <a:endParaRPr lang="et-EE" sz="2100" dirty="0">
              <a:latin typeface="Arial" panose="020B0604020202020204" pitchFamily="34" charset="0"/>
              <a:cs typeface="Arial" panose="020B0604020202020204" pitchFamily="34" charset="0"/>
            </a:endParaRPr>
          </a:p>
          <a:p>
            <a:endParaRPr lang="et-EE" sz="2100" dirty="0">
              <a:latin typeface="Arial" panose="020B0604020202020204" pitchFamily="34" charset="0"/>
              <a:cs typeface="Arial" panose="020B0604020202020204" pitchFamily="34" charset="0"/>
            </a:endParaRPr>
          </a:p>
          <a:p>
            <a:endParaRPr lang="et-EE" sz="2100" dirty="0">
              <a:latin typeface="Arial" panose="020B0604020202020204" pitchFamily="34" charset="0"/>
              <a:cs typeface="Arial" panose="020B0604020202020204" pitchFamily="34" charset="0"/>
            </a:endParaRPr>
          </a:p>
          <a:p>
            <a:endParaRPr lang="et-EE" dirty="0"/>
          </a:p>
        </p:txBody>
      </p:sp>
    </p:spTree>
    <p:extLst>
      <p:ext uri="{BB962C8B-B14F-4D97-AF65-F5344CB8AC3E}">
        <p14:creationId xmlns:p14="http://schemas.microsoft.com/office/powerpoint/2010/main" val="2346068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01279C8-2394-AF7E-6918-CE29655C9535}"/>
              </a:ext>
            </a:extLst>
          </p:cNvPr>
          <p:cNvSpPr>
            <a:spLocks noGrp="1"/>
          </p:cNvSpPr>
          <p:nvPr>
            <p:ph type="title"/>
          </p:nvPr>
        </p:nvSpPr>
        <p:spPr>
          <a:xfrm>
            <a:off x="242564" y="272803"/>
            <a:ext cx="10801350" cy="546100"/>
          </a:xfrm>
        </p:spPr>
        <p:txBody>
          <a:bodyPr>
            <a:noAutofit/>
          </a:bodyPr>
          <a:lstStyle/>
          <a:p>
            <a:br>
              <a:rPr lang="et-EE" sz="2400" b="1" dirty="0">
                <a:solidFill>
                  <a:schemeClr val="accent1">
                    <a:lumMod val="50000"/>
                  </a:schemeClr>
                </a:solidFill>
                <a:latin typeface="Arial" panose="020B0604020202020204" pitchFamily="34" charset="0"/>
                <a:cs typeface="Arial" panose="020B0604020202020204" pitchFamily="34" charset="0"/>
              </a:rPr>
            </a:br>
            <a:r>
              <a:rPr lang="et-EE" sz="2400" b="1" dirty="0">
                <a:solidFill>
                  <a:schemeClr val="accent1">
                    <a:lumMod val="75000"/>
                  </a:schemeClr>
                </a:solidFill>
                <a:latin typeface="Arial" panose="020B0604020202020204" pitchFamily="34" charset="0"/>
                <a:cs typeface="Arial" panose="020B0604020202020204" pitchFamily="34" charset="0"/>
              </a:rPr>
              <a:t>Ettepanekute menetlemise protsess</a:t>
            </a:r>
          </a:p>
        </p:txBody>
      </p:sp>
      <p:graphicFrame>
        <p:nvGraphicFramePr>
          <p:cNvPr id="4" name="Skemaatiline diagramm 3">
            <a:extLst>
              <a:ext uri="{FF2B5EF4-FFF2-40B4-BE49-F238E27FC236}">
                <a16:creationId xmlns:a16="http://schemas.microsoft.com/office/drawing/2014/main" id="{4469919A-B21E-8021-72D0-2EDA75E43592}"/>
              </a:ext>
            </a:extLst>
          </p:cNvPr>
          <p:cNvGraphicFramePr/>
          <p:nvPr/>
        </p:nvGraphicFramePr>
        <p:xfrm>
          <a:off x="171542" y="1349983"/>
          <a:ext cx="8128000" cy="1659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kemaatiline diagramm 4">
            <a:extLst>
              <a:ext uri="{FF2B5EF4-FFF2-40B4-BE49-F238E27FC236}">
                <a16:creationId xmlns:a16="http://schemas.microsoft.com/office/drawing/2014/main" id="{98355CEF-AC48-2DF7-B2C3-A8E9820AD740}"/>
              </a:ext>
            </a:extLst>
          </p:cNvPr>
          <p:cNvGraphicFramePr/>
          <p:nvPr/>
        </p:nvGraphicFramePr>
        <p:xfrm>
          <a:off x="171542" y="3122991"/>
          <a:ext cx="8128000" cy="17118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Skemaatiline diagramm 5">
            <a:extLst>
              <a:ext uri="{FF2B5EF4-FFF2-40B4-BE49-F238E27FC236}">
                <a16:creationId xmlns:a16="http://schemas.microsoft.com/office/drawing/2014/main" id="{667CA7D9-F6EC-3BE8-19AE-74625CF3B84B}"/>
              </a:ext>
            </a:extLst>
          </p:cNvPr>
          <p:cNvGraphicFramePr/>
          <p:nvPr/>
        </p:nvGraphicFramePr>
        <p:xfrm>
          <a:off x="171542" y="4864342"/>
          <a:ext cx="8128000" cy="82110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1062813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a:extLst>
              <a:ext uri="{FF2B5EF4-FFF2-40B4-BE49-F238E27FC236}">
                <a16:creationId xmlns:a16="http://schemas.microsoft.com/office/drawing/2014/main" id="{FFCDFD05-3621-45F0-8FD7-7702225173F7}"/>
              </a:ext>
            </a:extLst>
          </p:cNvPr>
          <p:cNvSpPr>
            <a:spLocks noGrp="1"/>
          </p:cNvSpPr>
          <p:nvPr>
            <p:ph idx="1"/>
          </p:nvPr>
        </p:nvSpPr>
        <p:spPr>
          <a:xfrm>
            <a:off x="657225" y="727198"/>
            <a:ext cx="10494869" cy="5238596"/>
          </a:xfrm>
        </p:spPr>
        <p:txBody>
          <a:bodyPr>
            <a:normAutofit lnSpcReduction="10000"/>
          </a:bodyPr>
          <a:lstStyle/>
          <a:p>
            <a:pPr marL="0" indent="0">
              <a:buNone/>
            </a:pPr>
            <a:endParaRPr lang="et-EE" sz="2400" dirty="0">
              <a:solidFill>
                <a:srgbClr val="FF0000"/>
              </a:solidFill>
            </a:endParaRPr>
          </a:p>
          <a:p>
            <a:pPr marL="0" indent="0">
              <a:buNone/>
            </a:pPr>
            <a:r>
              <a:rPr lang="et-EE" sz="2400" b="1" dirty="0">
                <a:solidFill>
                  <a:srgbClr val="234083"/>
                </a:solidFill>
                <a:latin typeface="Arial" panose="020B0604020202020204" pitchFamily="34" charset="0"/>
                <a:cs typeface="Arial" panose="020B0604020202020204" pitchFamily="34" charset="0"/>
              </a:rPr>
              <a:t>Ettepanekute hindamiseks on koostatud valikumetoodika, mis on leitav RTK kodulehelt</a:t>
            </a:r>
          </a:p>
          <a:p>
            <a:pPr marL="0" indent="0">
              <a:buNone/>
            </a:pPr>
            <a:endParaRPr lang="et-EE" sz="2400" b="1" dirty="0">
              <a:solidFill>
                <a:srgbClr val="234083"/>
              </a:solidFill>
              <a:latin typeface="Arial" panose="020B0604020202020204" pitchFamily="34" charset="0"/>
              <a:cs typeface="Arial" panose="020B0604020202020204" pitchFamily="34" charset="0"/>
            </a:endParaRPr>
          </a:p>
          <a:p>
            <a:pPr marL="0" indent="0">
              <a:buNone/>
            </a:pPr>
            <a:endParaRPr lang="et-EE" sz="2200" u="sng" dirty="0">
              <a:solidFill>
                <a:srgbClr val="234083"/>
              </a:solidFill>
              <a:latin typeface="Arial" panose="020B0604020202020204" pitchFamily="34" charset="0"/>
              <a:cs typeface="Arial" panose="020B0604020202020204" pitchFamily="34" charset="0"/>
            </a:endParaRPr>
          </a:p>
          <a:p>
            <a:pPr marL="0" indent="0">
              <a:buNone/>
            </a:pPr>
            <a:r>
              <a:rPr lang="et-EE" sz="2200" u="sng" dirty="0">
                <a:solidFill>
                  <a:srgbClr val="234083"/>
                </a:solidFill>
                <a:latin typeface="Arial" panose="020B0604020202020204" pitchFamily="34" charset="0"/>
                <a:cs typeface="Arial" panose="020B0604020202020204" pitchFamily="34" charset="0"/>
              </a:rPr>
              <a:t>Valikukriteeriumid:</a:t>
            </a:r>
          </a:p>
          <a:p>
            <a:pPr marL="0" indent="0">
              <a:buNone/>
            </a:pPr>
            <a:r>
              <a:rPr lang="et-EE" sz="2600" dirty="0">
                <a:solidFill>
                  <a:srgbClr val="234083"/>
                </a:solidFill>
                <a:latin typeface="Arial" panose="020B0604020202020204" pitchFamily="34" charset="0"/>
                <a:cs typeface="Arial" panose="020B0604020202020204" pitchFamily="34" charset="0"/>
              </a:rPr>
              <a:t> </a:t>
            </a:r>
            <a:r>
              <a:rPr lang="et-EE" sz="1800" dirty="0">
                <a:solidFill>
                  <a:srgbClr val="234083"/>
                </a:solidFill>
                <a:latin typeface="Arial" panose="020B0604020202020204" pitchFamily="34" charset="0"/>
                <a:cs typeface="Arial" panose="020B0604020202020204" pitchFamily="34" charset="0"/>
              </a:rPr>
              <a:t>1) Projekti  mõju meetme eesmärkide saavutamisele (35%)</a:t>
            </a:r>
          </a:p>
          <a:p>
            <a:pPr marL="0" indent="0">
              <a:buNone/>
            </a:pPr>
            <a:r>
              <a:rPr lang="et-EE" sz="1800" dirty="0">
                <a:solidFill>
                  <a:srgbClr val="234083"/>
                </a:solidFill>
                <a:latin typeface="Arial" panose="020B0604020202020204" pitchFamily="34" charset="0"/>
                <a:cs typeface="Arial" panose="020B0604020202020204" pitchFamily="34" charset="0"/>
              </a:rPr>
              <a:t>  2) Projekti põhjendatus (30%)</a:t>
            </a:r>
          </a:p>
          <a:p>
            <a:pPr marL="0" indent="0">
              <a:buNone/>
            </a:pPr>
            <a:r>
              <a:rPr lang="et-EE" sz="1800" dirty="0">
                <a:solidFill>
                  <a:srgbClr val="234083"/>
                </a:solidFill>
                <a:latin typeface="Arial" panose="020B0604020202020204" pitchFamily="34" charset="0"/>
                <a:cs typeface="Arial" panose="020B0604020202020204" pitchFamily="34" charset="0"/>
              </a:rPr>
              <a:t>  3) toetuse taotleja või partnerite suutlikkus projekt ellu viia (20%)</a:t>
            </a:r>
          </a:p>
          <a:p>
            <a:pPr marL="0" indent="0">
              <a:buNone/>
            </a:pPr>
            <a:r>
              <a:rPr lang="et-EE" sz="1800" dirty="0">
                <a:solidFill>
                  <a:srgbClr val="234083"/>
                </a:solidFill>
                <a:latin typeface="Arial" panose="020B0604020202020204" pitchFamily="34" charset="0"/>
                <a:cs typeface="Arial" panose="020B0604020202020204" pitchFamily="34" charset="0"/>
              </a:rPr>
              <a:t>  4) projekti kuluefektiivsus (15%)</a:t>
            </a:r>
          </a:p>
          <a:p>
            <a:pPr marL="0" indent="0">
              <a:buNone/>
            </a:pPr>
            <a:r>
              <a:rPr lang="et-EE" sz="1800" dirty="0">
                <a:solidFill>
                  <a:srgbClr val="234083"/>
                </a:solidFill>
                <a:latin typeface="Arial" panose="020B0604020202020204" pitchFamily="34" charset="0"/>
                <a:cs typeface="Arial" panose="020B0604020202020204" pitchFamily="34" charset="0"/>
              </a:rPr>
              <a:t>  5</a:t>
            </a:r>
            <a:r>
              <a:rPr lang="et-EE" sz="1800" dirty="0">
                <a:solidFill>
                  <a:schemeClr val="accent1">
                    <a:lumMod val="50000"/>
                  </a:schemeClr>
                </a:solidFill>
                <a:latin typeface="Arial" panose="020B0604020202020204" pitchFamily="34" charset="0"/>
                <a:cs typeface="Arial" panose="020B0604020202020204" pitchFamily="34" charset="0"/>
              </a:rPr>
              <a:t>) projekti panus strateegia „Eesti 2035” aluspõhimõtete ja sihtide saavutamisse keskkonna- ja kliimaeesmärke toetaval moel – 0,2 punkti</a:t>
            </a:r>
          </a:p>
          <a:p>
            <a:pPr marL="0" indent="0">
              <a:buNone/>
            </a:pPr>
            <a:endParaRPr lang="et-EE" sz="1800" dirty="0">
              <a:solidFill>
                <a:srgbClr val="234083"/>
              </a:solidFill>
            </a:endParaRPr>
          </a:p>
          <a:p>
            <a:pPr marL="0" indent="0">
              <a:lnSpc>
                <a:spcPct val="100000"/>
              </a:lnSpc>
              <a:buNone/>
            </a:pPr>
            <a:r>
              <a:rPr lang="et-EE" sz="1800" dirty="0"/>
              <a:t> </a:t>
            </a:r>
            <a:endParaRPr lang="et-EE" sz="2600" dirty="0">
              <a:solidFill>
                <a:srgbClr val="FF0000"/>
              </a:solidFill>
            </a:endParaRPr>
          </a:p>
        </p:txBody>
      </p:sp>
      <p:graphicFrame>
        <p:nvGraphicFramePr>
          <p:cNvPr id="4" name="Objekt 3">
            <a:extLst>
              <a:ext uri="{FF2B5EF4-FFF2-40B4-BE49-F238E27FC236}">
                <a16:creationId xmlns:a16="http://schemas.microsoft.com/office/drawing/2014/main" id="{58298C54-60F1-444D-450B-1CD42D8A1F34}"/>
              </a:ext>
            </a:extLst>
          </p:cNvPr>
          <p:cNvGraphicFramePr>
            <a:graphicFrameLocks noChangeAspect="1"/>
          </p:cNvGraphicFramePr>
          <p:nvPr/>
        </p:nvGraphicFramePr>
        <p:xfrm>
          <a:off x="2032000" y="719138"/>
          <a:ext cx="8128000" cy="5418137"/>
        </p:xfrm>
        <a:graphic>
          <a:graphicData uri="http://schemas.openxmlformats.org/presentationml/2006/ole">
            <mc:AlternateContent xmlns:mc="http://schemas.openxmlformats.org/markup-compatibility/2006">
              <mc:Choice xmlns:v="urn:schemas-microsoft-com:vml" Requires="v">
                <p:oleObj name="Acrobat Document" r:id="rId3" imgW="0" imgH="0" progId="AcroExch.Document.DC">
                  <p:embed/>
                </p:oleObj>
              </mc:Choice>
              <mc:Fallback>
                <p:oleObj name="Acrobat Document" r:id="rId3" imgW="0" imgH="0" progId="AcroExch.Document.DC">
                  <p:embed/>
                  <p:pic>
                    <p:nvPicPr>
                      <p:cNvPr id="4" name="Objekt 3">
                        <a:extLst>
                          <a:ext uri="{FF2B5EF4-FFF2-40B4-BE49-F238E27FC236}">
                            <a16:creationId xmlns:a16="http://schemas.microsoft.com/office/drawing/2014/main" id="{58298C54-60F1-444D-450B-1CD42D8A1F34}"/>
                          </a:ext>
                        </a:extLst>
                      </p:cNvPr>
                      <p:cNvPicPr/>
                      <p:nvPr/>
                    </p:nvPicPr>
                    <p:blipFill/>
                    <p:spPr>
                      <a:xfrm>
                        <a:off x="2032000" y="719138"/>
                        <a:ext cx="8128000" cy="5418137"/>
                      </a:xfrm>
                      <a:prstGeom prst="rect">
                        <a:avLst/>
                      </a:prstGeom>
                    </p:spPr>
                  </p:pic>
                </p:oleObj>
              </mc:Fallback>
            </mc:AlternateContent>
          </a:graphicData>
        </a:graphic>
      </p:graphicFrame>
    </p:spTree>
    <p:extLst>
      <p:ext uri="{BB962C8B-B14F-4D97-AF65-F5344CB8AC3E}">
        <p14:creationId xmlns:p14="http://schemas.microsoft.com/office/powerpoint/2010/main" val="3717885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z="2800" b="1" dirty="0">
                <a:latin typeface="Arial" panose="020B0604020202020204" pitchFamily="34" charset="0"/>
                <a:cs typeface="Arial" panose="020B0604020202020204" pitchFamily="34" charset="0"/>
              </a:rPr>
              <a:t>Ajakavast</a:t>
            </a:r>
          </a:p>
        </p:txBody>
      </p:sp>
      <p:sp>
        <p:nvSpPr>
          <p:cNvPr id="3" name="Sisu kohatäide 2"/>
          <p:cNvSpPr>
            <a:spLocks noGrp="1"/>
          </p:cNvSpPr>
          <p:nvPr>
            <p:ph sz="half" idx="1"/>
          </p:nvPr>
        </p:nvSpPr>
        <p:spPr/>
        <p:txBody>
          <a:bodyPr>
            <a:normAutofit/>
          </a:bodyPr>
          <a:lstStyle/>
          <a:p>
            <a:pPr marL="0" indent="0">
              <a:buNone/>
            </a:pPr>
            <a:r>
              <a:rPr lang="et-EE" sz="1800" dirty="0">
                <a:effectLst/>
                <a:latin typeface="Arial" panose="020B0604020202020204" pitchFamily="34" charset="0"/>
                <a:ea typeface="Calibri" panose="020F0502020204030204" pitchFamily="34" charset="0"/>
                <a:cs typeface="Arial" panose="020B0604020202020204" pitchFamily="34" charset="0"/>
              </a:rPr>
              <a:t>Ida</a:t>
            </a:r>
            <a:r>
              <a:rPr lang="et-EE" sz="1800" dirty="0">
                <a:latin typeface="Arial" panose="020B0604020202020204" pitchFamily="34" charset="0"/>
                <a:ea typeface="Calibri" panose="020F0502020204030204" pitchFamily="34" charset="0"/>
                <a:cs typeface="Arial" panose="020B0604020202020204" pitchFamily="34" charset="0"/>
              </a:rPr>
              <a:t>-Viru linnapiirkondade ettepanekute esitamise voorud:</a:t>
            </a:r>
            <a:endParaRPr lang="et-EE" sz="1800" dirty="0">
              <a:effectLst/>
              <a:latin typeface="Arial" panose="020B0604020202020204" pitchFamily="34" charset="0"/>
              <a:ea typeface="Calibri" panose="020F0502020204030204" pitchFamily="34" charset="0"/>
              <a:cs typeface="Arial" panose="020B0604020202020204" pitchFamily="34" charset="0"/>
            </a:endParaRPr>
          </a:p>
          <a:p>
            <a:endParaRPr lang="et-EE" sz="1800" dirty="0">
              <a:latin typeface="Arial" panose="020B0604020202020204" pitchFamily="34" charset="0"/>
              <a:ea typeface="Calibri" panose="020F0502020204030204" pitchFamily="34" charset="0"/>
              <a:cs typeface="Arial" panose="020B0604020202020204" pitchFamily="34" charset="0"/>
            </a:endParaRPr>
          </a:p>
          <a:p>
            <a:r>
              <a:rPr lang="et-EE" sz="18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Narva 30.06.2023 – 31.10.2023</a:t>
            </a:r>
          </a:p>
          <a:p>
            <a:r>
              <a:rPr lang="et-EE" sz="18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Sillamäe 30.06.2023 – 30.11.2023</a:t>
            </a:r>
          </a:p>
          <a:p>
            <a:r>
              <a:rPr lang="et-EE" sz="18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Jõhvi/Kohtla-Järve 30.06.2023 – 30.11.2023</a:t>
            </a:r>
          </a:p>
          <a:p>
            <a:r>
              <a:rPr lang="et-EE" sz="1800" b="1"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Ida-Viru digi- ja rohelahenduse 01.08.2023 – 05.01.2024</a:t>
            </a:r>
          </a:p>
          <a:p>
            <a:pPr marL="0" indent="0">
              <a:buNone/>
            </a:pPr>
            <a:endParaRPr lang="et-EE" sz="2000" dirty="0">
              <a:latin typeface="Arial" panose="020B0604020202020204" pitchFamily="34" charset="0"/>
              <a:cs typeface="Arial" panose="020B0604020202020204" pitchFamily="34" charset="0"/>
            </a:endParaRPr>
          </a:p>
          <a:p>
            <a:pPr marL="0" indent="0">
              <a:buNone/>
            </a:pPr>
            <a:r>
              <a:rPr lang="et-EE" sz="2000" dirty="0">
                <a:latin typeface="Arial" panose="020B0604020202020204" pitchFamily="34" charset="0"/>
                <a:cs typeface="Arial" panose="020B0604020202020204" pitchFamily="34" charset="0"/>
              </a:rPr>
              <a:t>Ettepanekute hindamised eeldatavalt jaanuaris 2024.</a:t>
            </a:r>
          </a:p>
          <a:p>
            <a:pPr marL="0" indent="0">
              <a:buNone/>
            </a:pPr>
            <a:r>
              <a:rPr lang="et-EE" sz="2000" dirty="0">
                <a:latin typeface="Arial" panose="020B0604020202020204" pitchFamily="34" charset="0"/>
                <a:cs typeface="Arial" panose="020B0604020202020204" pitchFamily="34" charset="0"/>
              </a:rPr>
              <a:t>Tegevuskavade kinnitamine eeldatavalt veebruaris 2024.</a:t>
            </a:r>
          </a:p>
          <a:p>
            <a:pPr marL="0" indent="0">
              <a:buNone/>
            </a:pPr>
            <a:endParaRPr lang="et-EE" sz="2000" dirty="0">
              <a:latin typeface="Arial" panose="020B0604020202020204" pitchFamily="34" charset="0"/>
              <a:cs typeface="Arial" panose="020B0604020202020204" pitchFamily="34" charset="0"/>
            </a:endParaRPr>
          </a:p>
          <a:p>
            <a:pPr marL="0" indent="0">
              <a:buNone/>
            </a:pPr>
            <a:r>
              <a:rPr lang="et-EE" sz="2000" dirty="0">
                <a:effectLst/>
                <a:latin typeface="Arial" panose="020B0604020202020204" pitchFamily="34" charset="0"/>
                <a:ea typeface="Calibri" panose="020F0502020204030204" pitchFamily="34" charset="0"/>
                <a:cs typeface="Arial" panose="020B0604020202020204" pitchFamily="34" charset="0"/>
              </a:rPr>
              <a:t>Taotlus peab olema esitatud hiljemalt 31. detsember 2025. Enne taotluse esitamist tuleb läbida ka eelnõustamine.</a:t>
            </a:r>
          </a:p>
          <a:p>
            <a:endParaRPr lang="et-EE" sz="2000" dirty="0">
              <a:latin typeface="Arial" panose="020B0604020202020204" pitchFamily="34" charset="0"/>
              <a:cs typeface="Arial" panose="020B0604020202020204" pitchFamily="34" charset="0"/>
            </a:endParaRPr>
          </a:p>
          <a:p>
            <a:pPr marL="0" indent="0">
              <a:buNone/>
            </a:pPr>
            <a:endParaRPr lang="et-EE" sz="2399" dirty="0"/>
          </a:p>
          <a:p>
            <a:pPr marL="0" indent="0">
              <a:buNone/>
            </a:pPr>
            <a:endParaRPr lang="et-EE" sz="2399" dirty="0"/>
          </a:p>
          <a:p>
            <a:pPr marL="0" indent="0">
              <a:buNone/>
            </a:pPr>
            <a:endParaRPr lang="et-EE" dirty="0"/>
          </a:p>
        </p:txBody>
      </p:sp>
    </p:spTree>
    <p:extLst>
      <p:ext uri="{BB962C8B-B14F-4D97-AF65-F5344CB8AC3E}">
        <p14:creationId xmlns:p14="http://schemas.microsoft.com/office/powerpoint/2010/main" val="663492713"/>
      </p:ext>
    </p:extLst>
  </p:cSld>
  <p:clrMapOvr>
    <a:masterClrMapping/>
  </p:clrMapOvr>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2211</TotalTime>
  <Words>889</Words>
  <Application>Microsoft Office PowerPoint</Application>
  <PresentationFormat>Laiekraan</PresentationFormat>
  <Paragraphs>106</Paragraphs>
  <Slides>9</Slides>
  <Notes>3</Notes>
  <HiddenSlides>0</HiddenSlides>
  <MMClips>0</MMClips>
  <ScaleCrop>false</ScaleCrop>
  <HeadingPairs>
    <vt:vector size="8" baseType="variant">
      <vt:variant>
        <vt:lpstr>Kasutatud fondid</vt:lpstr>
      </vt:variant>
      <vt:variant>
        <vt:i4>3</vt:i4>
      </vt:variant>
      <vt:variant>
        <vt:lpstr>Kujundus</vt:lpstr>
      </vt:variant>
      <vt:variant>
        <vt:i4>1</vt:i4>
      </vt:variant>
      <vt:variant>
        <vt:lpstr>Manustatud OLE-serverid</vt:lpstr>
      </vt:variant>
      <vt:variant>
        <vt:i4>1</vt:i4>
      </vt:variant>
      <vt:variant>
        <vt:lpstr>Slaidipealkirjad</vt:lpstr>
      </vt:variant>
      <vt:variant>
        <vt:i4>9</vt:i4>
      </vt:variant>
    </vt:vector>
  </HeadingPairs>
  <TitlesOfParts>
    <vt:vector size="14" baseType="lpstr">
      <vt:lpstr>Arial</vt:lpstr>
      <vt:lpstr>Calibri</vt:lpstr>
      <vt:lpstr>Calibri Light</vt:lpstr>
      <vt:lpstr>Office'i kujundus</vt:lpstr>
      <vt:lpstr>Acrobat Document</vt:lpstr>
      <vt:lpstr>SUUREMATE LINNAPIIRKONDADE ARENDAMINE</vt:lpstr>
      <vt:lpstr>Suuremate linnapiirkondade jaotus</vt:lpstr>
      <vt:lpstr>Toetatavad tegevused</vt:lpstr>
      <vt:lpstr>Linnapiirkonna põhine vahendite jaotus</vt:lpstr>
      <vt:lpstr>Toetus ja abikõlblikkus </vt:lpstr>
      <vt:lpstr>Linnapiirkondade tegevuskava </vt:lpstr>
      <vt:lpstr> Ettepanekute menetlemise protsess</vt:lpstr>
      <vt:lpstr>PowerPointi esitlus</vt:lpstr>
      <vt:lpstr>Ajakavast</vt:lpstr>
    </vt:vector>
  </TitlesOfParts>
  <Company>RMIT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Allen Allet</dc:creator>
  <cp:lastModifiedBy>Sirle Kupts</cp:lastModifiedBy>
  <cp:revision>90</cp:revision>
  <dcterms:created xsi:type="dcterms:W3CDTF">2020-03-05T12:15:15Z</dcterms:created>
  <dcterms:modified xsi:type="dcterms:W3CDTF">2023-06-22T07:12:42Z</dcterms:modified>
</cp:coreProperties>
</file>